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753600" cy="7315200"/>
  <p:notesSz cx="6858000" cy="9144000"/>
  <p:embeddedFontLst>
    <p:embeddedFont>
      <p:font typeface="Arial MT Pro" charset="1" panose="020B0502020202020204"/>
      <p:regular r:id="rId17"/>
    </p:embeddedFont>
    <p:embeddedFont>
      <p:font typeface="Telegraf Bold" charset="1" panose="00000800000000000000"/>
      <p:regular r:id="rId18"/>
    </p:embeddedFont>
    <p:embeddedFont>
      <p:font typeface="Inter" charset="1" panose="020B0502030000000004"/>
      <p:regular r:id="rId19"/>
    </p:embeddedFont>
    <p:embeddedFont>
      <p:font typeface="Arial MT Pro Bold" charset="1" panose="020B0802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3449865" y="5471058"/>
            <a:ext cx="2750295" cy="0"/>
          </a:xfrm>
          <a:prstGeom prst="line">
            <a:avLst/>
          </a:prstGeom>
          <a:ln cap="flat" w="9525">
            <a:solidFill>
              <a:srgbClr val="C8D4E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8295979" y="-326811"/>
            <a:ext cx="2254588" cy="2254588"/>
            <a:chOff x="0" y="0"/>
            <a:chExt cx="5080000" cy="508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80000" cy="5080000"/>
            </a:xfrm>
            <a:custGeom>
              <a:avLst/>
              <a:gdLst/>
              <a:ahLst/>
              <a:cxnLst/>
              <a:rect r="r" b="b" t="t" l="l"/>
              <a:pathLst>
                <a:path h="5080000" w="5080000">
                  <a:moveTo>
                    <a:pt x="2540000" y="0"/>
                  </a:moveTo>
                  <a:cubicBezTo>
                    <a:pt x="1137197" y="0"/>
                    <a:pt x="0" y="1137197"/>
                    <a:pt x="0" y="2540000"/>
                  </a:cubicBezTo>
                  <a:cubicBezTo>
                    <a:pt x="0" y="3942803"/>
                    <a:pt x="1137197" y="5080000"/>
                    <a:pt x="2540000" y="5080000"/>
                  </a:cubicBezTo>
                  <a:cubicBezTo>
                    <a:pt x="3942803" y="5080000"/>
                    <a:pt x="5080000" y="3942803"/>
                    <a:pt x="5080000" y="2540000"/>
                  </a:cubicBezTo>
                  <a:cubicBezTo>
                    <a:pt x="5080000" y="1137197"/>
                    <a:pt x="3942803" y="0"/>
                    <a:pt x="2540000" y="0"/>
                  </a:cubicBezTo>
                  <a:close/>
                </a:path>
              </a:pathLst>
            </a:custGeom>
            <a:solidFill>
              <a:srgbClr val="C8D4E6">
                <a:alpha val="8627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80000" cy="5118100"/>
            </a:xfrm>
            <a:prstGeom prst="rect">
              <a:avLst/>
            </a:prstGeom>
          </p:spPr>
          <p:txBody>
            <a:bodyPr anchor="ctr" rtlCol="false" tIns="15178" lIns="15178" bIns="15178" rIns="15178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60489" y="5643672"/>
            <a:ext cx="1707514" cy="1707514"/>
            <a:chOff x="0" y="0"/>
            <a:chExt cx="7620000" cy="762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620000" cy="7620000"/>
            </a:xfrm>
            <a:custGeom>
              <a:avLst/>
              <a:gdLst/>
              <a:ahLst/>
              <a:cxnLst/>
              <a:rect r="r" b="b" t="t" l="l"/>
              <a:pathLst>
                <a:path h="7620000" w="7620000">
                  <a:moveTo>
                    <a:pt x="3810000" y="0"/>
                  </a:moveTo>
                  <a:cubicBezTo>
                    <a:pt x="1705795" y="0"/>
                    <a:pt x="0" y="1705795"/>
                    <a:pt x="0" y="3810000"/>
                  </a:cubicBezTo>
                  <a:cubicBezTo>
                    <a:pt x="0" y="5914205"/>
                    <a:pt x="1705795" y="7620000"/>
                    <a:pt x="3810000" y="7620000"/>
                  </a:cubicBezTo>
                  <a:cubicBezTo>
                    <a:pt x="5914205" y="7620000"/>
                    <a:pt x="7620000" y="5914205"/>
                    <a:pt x="7620000" y="3810000"/>
                  </a:cubicBezTo>
                  <a:cubicBezTo>
                    <a:pt x="7620000" y="1705795"/>
                    <a:pt x="5914205" y="0"/>
                    <a:pt x="3810000" y="0"/>
                  </a:cubicBezTo>
                  <a:close/>
                </a:path>
              </a:pathLst>
            </a:custGeom>
            <a:solidFill>
              <a:srgbClr val="3B7DD8">
                <a:alpha val="6667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7620000" cy="7658100"/>
            </a:xfrm>
            <a:prstGeom prst="rect">
              <a:avLst/>
            </a:prstGeom>
          </p:spPr>
          <p:txBody>
            <a:bodyPr anchor="ctr" rtlCol="false" tIns="15178" lIns="15178" bIns="15178" rIns="15178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244940" y="6449804"/>
            <a:ext cx="3647820" cy="21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40"/>
              </a:lnSpc>
              <a:spcBef>
                <a:spcPct val="0"/>
              </a:spcBef>
            </a:pPr>
            <a:r>
              <a:rPr lang="en-US" sz="11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 and Landlord Team  |  Version 1.0  |  03/23/2025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19970" y="5992604"/>
            <a:ext cx="6297760" cy="22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6"/>
              </a:lnSpc>
              <a:spcBef>
                <a:spcPct val="0"/>
              </a:spcBef>
            </a:pPr>
            <a:r>
              <a:rPr lang="en-US" sz="1197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For Property Managers, Leasing Agents, Maintenance Coordinators &amp; Small Landlords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4817" y="895014"/>
            <a:ext cx="7863966" cy="80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b="true" sz="4400" strike="noStrike" u="none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Property Management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844359" y="2158099"/>
            <a:ext cx="6448981" cy="3024000"/>
          </a:xfrm>
          <a:custGeom>
            <a:avLst/>
            <a:gdLst/>
            <a:ahLst/>
            <a:cxnLst/>
            <a:rect r="r" b="b" t="t" l="l"/>
            <a:pathLst>
              <a:path h="3024000" w="6448981">
                <a:moveTo>
                  <a:pt x="0" y="0"/>
                </a:moveTo>
                <a:lnTo>
                  <a:pt x="6448982" y="0"/>
                </a:lnTo>
                <a:lnTo>
                  <a:pt x="6448982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14" r="0" b="-3314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C2DC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0" y="6851965"/>
            <a:ext cx="9762781" cy="463235"/>
            <a:chOff x="0" y="0"/>
            <a:chExt cx="13382758" cy="635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538389" y="69438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0" y="6851965"/>
            <a:ext cx="9762781" cy="463235"/>
            <a:chOff x="0" y="0"/>
            <a:chExt cx="13382758" cy="635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293268" y="6946422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886613" y="6241881"/>
            <a:ext cx="1073319" cy="1073319"/>
            <a:chOff x="0" y="0"/>
            <a:chExt cx="5080000" cy="508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080000" cy="5080000"/>
            </a:xfrm>
            <a:custGeom>
              <a:avLst/>
              <a:gdLst/>
              <a:ahLst/>
              <a:cxnLst/>
              <a:rect r="r" b="b" t="t" l="l"/>
              <a:pathLst>
                <a:path h="5080000" w="5080000">
                  <a:moveTo>
                    <a:pt x="2540000" y="0"/>
                  </a:moveTo>
                  <a:cubicBezTo>
                    <a:pt x="1137197" y="0"/>
                    <a:pt x="0" y="1137197"/>
                    <a:pt x="0" y="2540000"/>
                  </a:cubicBezTo>
                  <a:cubicBezTo>
                    <a:pt x="0" y="3942803"/>
                    <a:pt x="1137197" y="5080000"/>
                    <a:pt x="2540000" y="5080000"/>
                  </a:cubicBezTo>
                  <a:cubicBezTo>
                    <a:pt x="3942803" y="5080000"/>
                    <a:pt x="5080000" y="3942803"/>
                    <a:pt x="5080000" y="2540000"/>
                  </a:cubicBezTo>
                  <a:cubicBezTo>
                    <a:pt x="5080000" y="1137197"/>
                    <a:pt x="3942803" y="0"/>
                    <a:pt x="2540000" y="0"/>
                  </a:cubicBezTo>
                  <a:close/>
                </a:path>
              </a:pathLst>
            </a:custGeom>
            <a:solidFill>
              <a:srgbClr val="687282">
                <a:alpha val="8627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5080000" cy="5118100"/>
            </a:xfrm>
            <a:prstGeom prst="rect">
              <a:avLst/>
            </a:prstGeom>
          </p:spPr>
          <p:txBody>
            <a:bodyPr anchor="ctr" rtlCol="false" tIns="15178" lIns="15178" bIns="15178" rIns="15178"/>
            <a:lstStyle/>
            <a:p>
              <a:pPr algn="l">
                <a:lnSpc>
                  <a:spcPts val="1679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0789" y="412744"/>
            <a:ext cx="6689469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Solutions 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and Strategies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sp>
        <p:nvSpPr>
          <p:cNvPr name="AutoShape 14" id="14"/>
          <p:cNvSpPr/>
          <p:nvPr/>
        </p:nvSpPr>
        <p:spPr>
          <a:xfrm>
            <a:off x="690789" y="816604"/>
            <a:ext cx="1852941" cy="0"/>
          </a:xfrm>
          <a:prstGeom prst="line">
            <a:avLst/>
          </a:prstGeom>
          <a:ln cap="flat" w="19050">
            <a:solidFill>
              <a:srgbClr val="CC444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690789" y="982340"/>
            <a:ext cx="5981660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Actionable approaches to ov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ercome challenges 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nd build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su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stain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able operations: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90789" y="1986437"/>
            <a:ext cx="3997209" cy="1169915"/>
            <a:chOff x="0" y="0"/>
            <a:chExt cx="10414000" cy="3048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414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10414000">
                  <a:moveTo>
                    <a:pt x="304800" y="0"/>
                  </a:moveTo>
                  <a:lnTo>
                    <a:pt x="10109200" y="0"/>
                  </a:lnTo>
                  <a:cubicBezTo>
                    <a:pt x="10277536" y="0"/>
                    <a:pt x="10414000" y="136464"/>
                    <a:pt x="10414000" y="304800"/>
                  </a:cubicBezTo>
                  <a:lnTo>
                    <a:pt x="10414000" y="2743200"/>
                  </a:lnTo>
                  <a:cubicBezTo>
                    <a:pt x="10414000" y="2911536"/>
                    <a:pt x="10277536" y="3048000"/>
                    <a:pt x="10109200" y="3048000"/>
                  </a:cubicBezTo>
                  <a:lnTo>
                    <a:pt x="304800" y="3048000"/>
                  </a:lnTo>
                  <a:cubicBezTo>
                    <a:pt x="136464" y="3048000"/>
                    <a:pt x="0" y="2911536"/>
                    <a:pt x="0" y="2743200"/>
                  </a:cubicBezTo>
                  <a:lnTo>
                    <a:pt x="0" y="304800"/>
                  </a:lnTo>
                  <a:cubicBezTo>
                    <a:pt x="0" y="136464"/>
                    <a:pt x="136464" y="0"/>
                    <a:pt x="3048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B3D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0414000" cy="3095625"/>
            </a:xfrm>
            <a:prstGeom prst="rect">
              <a:avLst/>
            </a:prstGeom>
          </p:spPr>
          <p:txBody>
            <a:bodyPr anchor="ctr" rtlCol="false" tIns="16011" lIns="16011" bIns="16011" rIns="16011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90789" y="1986437"/>
            <a:ext cx="3997209" cy="29248"/>
            <a:chOff x="0" y="0"/>
            <a:chExt cx="10414000" cy="76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414000" cy="76200"/>
            </a:xfrm>
            <a:custGeom>
              <a:avLst/>
              <a:gdLst/>
              <a:ahLst/>
              <a:cxnLst/>
              <a:rect r="r" b="b" t="t" l="l"/>
              <a:pathLst>
                <a:path h="76200" w="10414000">
                  <a:moveTo>
                    <a:pt x="0" y="0"/>
                  </a:moveTo>
                  <a:lnTo>
                    <a:pt x="10414000" y="0"/>
                  </a:lnTo>
                  <a:lnTo>
                    <a:pt x="10414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10414000" cy="123825"/>
            </a:xfrm>
            <a:prstGeom prst="rect">
              <a:avLst/>
            </a:prstGeom>
          </p:spPr>
          <p:txBody>
            <a:bodyPr anchor="ctr" rtlCol="false" tIns="16011" lIns="16011" bIns="16011" rIns="16011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088048" y="1986437"/>
            <a:ext cx="3997209" cy="1169915"/>
            <a:chOff x="0" y="0"/>
            <a:chExt cx="10414000" cy="3048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414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10414000">
                  <a:moveTo>
                    <a:pt x="304800" y="0"/>
                  </a:moveTo>
                  <a:lnTo>
                    <a:pt x="10109200" y="0"/>
                  </a:lnTo>
                  <a:cubicBezTo>
                    <a:pt x="10277536" y="0"/>
                    <a:pt x="10414000" y="136464"/>
                    <a:pt x="10414000" y="304800"/>
                  </a:cubicBezTo>
                  <a:lnTo>
                    <a:pt x="10414000" y="2743200"/>
                  </a:lnTo>
                  <a:cubicBezTo>
                    <a:pt x="10414000" y="2911536"/>
                    <a:pt x="10277536" y="3048000"/>
                    <a:pt x="10109200" y="3048000"/>
                  </a:cubicBezTo>
                  <a:lnTo>
                    <a:pt x="304800" y="3048000"/>
                  </a:lnTo>
                  <a:cubicBezTo>
                    <a:pt x="136464" y="3048000"/>
                    <a:pt x="0" y="2911536"/>
                    <a:pt x="0" y="2743200"/>
                  </a:cubicBezTo>
                  <a:lnTo>
                    <a:pt x="0" y="304800"/>
                  </a:lnTo>
                  <a:cubicBezTo>
                    <a:pt x="0" y="136464"/>
                    <a:pt x="136464" y="0"/>
                    <a:pt x="3048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B3D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0414000" cy="3095625"/>
            </a:xfrm>
            <a:prstGeom prst="rect">
              <a:avLst/>
            </a:prstGeom>
          </p:spPr>
          <p:txBody>
            <a:bodyPr anchor="ctr" rtlCol="false" tIns="16011" lIns="16011" bIns="16011" rIns="16011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088048" y="1986437"/>
            <a:ext cx="3997209" cy="29248"/>
            <a:chOff x="0" y="0"/>
            <a:chExt cx="10414000" cy="762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414000" cy="76200"/>
            </a:xfrm>
            <a:custGeom>
              <a:avLst/>
              <a:gdLst/>
              <a:ahLst/>
              <a:cxnLst/>
              <a:rect r="r" b="b" t="t" l="l"/>
              <a:pathLst>
                <a:path h="76200" w="10414000">
                  <a:moveTo>
                    <a:pt x="0" y="0"/>
                  </a:moveTo>
                  <a:lnTo>
                    <a:pt x="10414000" y="0"/>
                  </a:lnTo>
                  <a:lnTo>
                    <a:pt x="10414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0414000" cy="123825"/>
            </a:xfrm>
            <a:prstGeom prst="rect">
              <a:avLst/>
            </a:prstGeom>
          </p:spPr>
          <p:txBody>
            <a:bodyPr anchor="ctr" rtlCol="false" tIns="16011" lIns="16011" bIns="16011" rIns="16011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90789" y="3351338"/>
            <a:ext cx="3997209" cy="1169915"/>
            <a:chOff x="0" y="0"/>
            <a:chExt cx="10414000" cy="3048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414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10414000">
                  <a:moveTo>
                    <a:pt x="304800" y="0"/>
                  </a:moveTo>
                  <a:lnTo>
                    <a:pt x="10109200" y="0"/>
                  </a:lnTo>
                  <a:cubicBezTo>
                    <a:pt x="10277536" y="0"/>
                    <a:pt x="10414000" y="136464"/>
                    <a:pt x="10414000" y="304800"/>
                  </a:cubicBezTo>
                  <a:lnTo>
                    <a:pt x="10414000" y="2743200"/>
                  </a:lnTo>
                  <a:cubicBezTo>
                    <a:pt x="10414000" y="2911536"/>
                    <a:pt x="10277536" y="3048000"/>
                    <a:pt x="10109200" y="3048000"/>
                  </a:cubicBezTo>
                  <a:lnTo>
                    <a:pt x="304800" y="3048000"/>
                  </a:lnTo>
                  <a:cubicBezTo>
                    <a:pt x="136464" y="3048000"/>
                    <a:pt x="0" y="2911536"/>
                    <a:pt x="0" y="2743200"/>
                  </a:cubicBezTo>
                  <a:lnTo>
                    <a:pt x="0" y="304800"/>
                  </a:lnTo>
                  <a:cubicBezTo>
                    <a:pt x="0" y="136464"/>
                    <a:pt x="136464" y="0"/>
                    <a:pt x="3048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B3D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10414000" cy="3095625"/>
            </a:xfrm>
            <a:prstGeom prst="rect">
              <a:avLst/>
            </a:prstGeom>
          </p:spPr>
          <p:txBody>
            <a:bodyPr anchor="ctr" rtlCol="false" tIns="16011" lIns="16011" bIns="16011" rIns="16011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90789" y="3351338"/>
            <a:ext cx="3997209" cy="29248"/>
            <a:chOff x="0" y="0"/>
            <a:chExt cx="10414000" cy="762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414000" cy="76200"/>
            </a:xfrm>
            <a:custGeom>
              <a:avLst/>
              <a:gdLst/>
              <a:ahLst/>
              <a:cxnLst/>
              <a:rect r="r" b="b" t="t" l="l"/>
              <a:pathLst>
                <a:path h="76200" w="10414000">
                  <a:moveTo>
                    <a:pt x="0" y="0"/>
                  </a:moveTo>
                  <a:lnTo>
                    <a:pt x="10414000" y="0"/>
                  </a:lnTo>
                  <a:lnTo>
                    <a:pt x="10414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10414000" cy="123825"/>
            </a:xfrm>
            <a:prstGeom prst="rect">
              <a:avLst/>
            </a:prstGeom>
          </p:spPr>
          <p:txBody>
            <a:bodyPr anchor="ctr" rtlCol="false" tIns="16011" lIns="16011" bIns="16011" rIns="16011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088048" y="3351338"/>
            <a:ext cx="3997209" cy="1169915"/>
            <a:chOff x="0" y="0"/>
            <a:chExt cx="10414000" cy="3048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414000" cy="3048000"/>
            </a:xfrm>
            <a:custGeom>
              <a:avLst/>
              <a:gdLst/>
              <a:ahLst/>
              <a:cxnLst/>
              <a:rect r="r" b="b" t="t" l="l"/>
              <a:pathLst>
                <a:path h="3048000" w="10414000">
                  <a:moveTo>
                    <a:pt x="304800" y="0"/>
                  </a:moveTo>
                  <a:lnTo>
                    <a:pt x="10109200" y="0"/>
                  </a:lnTo>
                  <a:cubicBezTo>
                    <a:pt x="10277536" y="0"/>
                    <a:pt x="10414000" y="136464"/>
                    <a:pt x="10414000" y="304800"/>
                  </a:cubicBezTo>
                  <a:lnTo>
                    <a:pt x="10414000" y="2743200"/>
                  </a:lnTo>
                  <a:cubicBezTo>
                    <a:pt x="10414000" y="2911536"/>
                    <a:pt x="10277536" y="3048000"/>
                    <a:pt x="10109200" y="3048000"/>
                  </a:cubicBezTo>
                  <a:lnTo>
                    <a:pt x="304800" y="3048000"/>
                  </a:lnTo>
                  <a:cubicBezTo>
                    <a:pt x="136464" y="3048000"/>
                    <a:pt x="0" y="2911536"/>
                    <a:pt x="0" y="2743200"/>
                  </a:cubicBezTo>
                  <a:lnTo>
                    <a:pt x="0" y="304800"/>
                  </a:lnTo>
                  <a:cubicBezTo>
                    <a:pt x="0" y="136464"/>
                    <a:pt x="136464" y="0"/>
                    <a:pt x="3048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B3D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47625"/>
              <a:ext cx="10414000" cy="3095625"/>
            </a:xfrm>
            <a:prstGeom prst="rect">
              <a:avLst/>
            </a:prstGeom>
          </p:spPr>
          <p:txBody>
            <a:bodyPr anchor="ctr" rtlCol="false" tIns="16011" lIns="16011" bIns="16011" rIns="16011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5088048" y="3351338"/>
            <a:ext cx="3997209" cy="29248"/>
            <a:chOff x="0" y="0"/>
            <a:chExt cx="10414000" cy="76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414000" cy="76200"/>
            </a:xfrm>
            <a:custGeom>
              <a:avLst/>
              <a:gdLst/>
              <a:ahLst/>
              <a:cxnLst/>
              <a:rect r="r" b="b" t="t" l="l"/>
              <a:pathLst>
                <a:path h="76200" w="10414000">
                  <a:moveTo>
                    <a:pt x="0" y="0"/>
                  </a:moveTo>
                  <a:lnTo>
                    <a:pt x="10414000" y="0"/>
                  </a:lnTo>
                  <a:lnTo>
                    <a:pt x="10414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10414000" cy="123825"/>
            </a:xfrm>
            <a:prstGeom prst="rect">
              <a:avLst/>
            </a:prstGeom>
          </p:spPr>
          <p:txBody>
            <a:bodyPr anchor="ctr" rtlCol="false" tIns="16011" lIns="16011" bIns="16011" rIns="16011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885774" y="2129894"/>
            <a:ext cx="360723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01B3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Rigorous Tenant Screening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85774" y="2372826"/>
            <a:ext cx="3607238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9"/>
              </a:lnSpc>
              <a:spcBef>
                <a:spcPct val="0"/>
              </a:spcBef>
            </a:pPr>
            <a:r>
              <a:rPr lang="en-US" sz="899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Credit checks, employment verification, rental history, and reference calls to select reliable tenants.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283034" y="2129894"/>
            <a:ext cx="360723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01B3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Management Team Training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283034" y="2372826"/>
            <a:ext cx="3607238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9"/>
              </a:lnSpc>
              <a:spcBef>
                <a:spcPct val="0"/>
              </a:spcBef>
            </a:pPr>
            <a:r>
              <a:rPr lang="en-US" sz="899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Ongoing education on Fair Housing, conflict resolution, technology tools, and customer service excellence.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85774" y="3494795"/>
            <a:ext cx="360723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01B3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Regular Maintenance Schedule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85774" y="3737727"/>
            <a:ext cx="3607238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9"/>
              </a:lnSpc>
              <a:spcBef>
                <a:spcPct val="0"/>
              </a:spcBef>
            </a:pPr>
            <a:r>
              <a:rPr lang="en-US" sz="899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Preventive inspections and scheduled upkeep reduce emergency repairs and extend asset lifespan.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283034" y="3494795"/>
            <a:ext cx="360723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01B3D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Property Market Monitoring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283034" y="3737727"/>
            <a:ext cx="3607238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9"/>
              </a:lnSpc>
              <a:spcBef>
                <a:spcPct val="0"/>
              </a:spcBef>
            </a:pPr>
            <a:r>
              <a:rPr lang="en-US" sz="899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Track local rents, vacancy trends, and economic indicators to optimize pricing and investment timing.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802858">
            <a:off x="8031336" y="705105"/>
            <a:ext cx="920677" cy="713525"/>
          </a:xfrm>
          <a:custGeom>
            <a:avLst/>
            <a:gdLst/>
            <a:ahLst/>
            <a:cxnLst/>
            <a:rect r="r" b="b" t="t" l="l"/>
            <a:pathLst>
              <a:path h="713525" w="920677">
                <a:moveTo>
                  <a:pt x="0" y="0"/>
                </a:moveTo>
                <a:lnTo>
                  <a:pt x="920677" y="0"/>
                </a:lnTo>
                <a:lnTo>
                  <a:pt x="920677" y="713524"/>
                </a:lnTo>
                <a:lnTo>
                  <a:pt x="0" y="713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0F1C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53719" y="2538532"/>
            <a:ext cx="2246162" cy="158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59"/>
              </a:lnSpc>
              <a:spcBef>
                <a:spcPct val="0"/>
              </a:spcBef>
            </a:pPr>
            <a:r>
              <a:rPr lang="en-US" b="true" sz="4399">
                <a:solidFill>
                  <a:srgbClr val="F3F5F9"/>
                </a:solidFill>
                <a:latin typeface="Telegraf Bold"/>
                <a:ea typeface="Telegraf Bold"/>
                <a:cs typeface="Telegraf Bold"/>
                <a:sym typeface="Telegraf Bold"/>
              </a:rPr>
              <a:t>THANK YOU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C8D4E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4A556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0789" y="412744"/>
            <a:ext cx="3524967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Table of Contents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67037" y="1071062"/>
            <a:ext cx="5287451" cy="22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3"/>
              </a:lnSpc>
              <a:spcBef>
                <a:spcPct val="0"/>
              </a:spcBef>
            </a:pPr>
            <a:r>
              <a:rPr lang="en-US" sz="1202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01   In-Depth Look at Property Management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67037" y="1467621"/>
            <a:ext cx="5287451" cy="22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3"/>
              </a:lnSpc>
              <a:spcBef>
                <a:spcPct val="0"/>
              </a:spcBef>
            </a:pPr>
            <a:r>
              <a:rPr lang="en-US" sz="1202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02   Why Property Management Is Essential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7037" y="1864180"/>
            <a:ext cx="5287451" cy="22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3"/>
              </a:lnSpc>
              <a:spcBef>
                <a:spcPct val="0"/>
              </a:spcBef>
            </a:pPr>
            <a:r>
              <a:rPr lang="en-US" sz="1202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03   Types of Properties Managed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67037" y="2260739"/>
            <a:ext cx="5287451" cy="22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3"/>
              </a:lnSpc>
              <a:spcBef>
                <a:spcPct val="0"/>
              </a:spcBef>
            </a:pPr>
            <a:r>
              <a:rPr lang="en-US" sz="1202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04   Duties and Responsibilities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67037" y="2657297"/>
            <a:ext cx="5287451" cy="22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3"/>
              </a:lnSpc>
              <a:spcBef>
                <a:spcPct val="0"/>
              </a:spcBef>
            </a:pPr>
            <a:r>
              <a:rPr lang="en-US" sz="1202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05   Benefits of Property Management Services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7037" y="3053856"/>
            <a:ext cx="5287451" cy="22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3"/>
              </a:lnSpc>
              <a:spcBef>
                <a:spcPct val="0"/>
              </a:spcBef>
            </a:pPr>
            <a:r>
              <a:rPr lang="en-US" sz="1202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06   Common Challenges in Property Management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7037" y="3450415"/>
            <a:ext cx="5287451" cy="22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3"/>
              </a:lnSpc>
              <a:spcBef>
                <a:spcPct val="0"/>
              </a:spcBef>
            </a:pPr>
            <a:r>
              <a:rPr lang="en-US" sz="1202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07   Solutions and Strategies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7503171" y="4991785"/>
            <a:ext cx="1575040" cy="1447068"/>
          </a:xfrm>
          <a:custGeom>
            <a:avLst/>
            <a:gdLst/>
            <a:ahLst/>
            <a:cxnLst/>
            <a:rect r="r" b="b" t="t" l="l"/>
            <a:pathLst>
              <a:path h="1447068" w="1575040">
                <a:moveTo>
                  <a:pt x="0" y="0"/>
                </a:moveTo>
                <a:lnTo>
                  <a:pt x="1575040" y="0"/>
                </a:lnTo>
                <a:lnTo>
                  <a:pt x="1575040" y="1447067"/>
                </a:lnTo>
                <a:lnTo>
                  <a:pt x="0" y="1447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7828029" y="5155795"/>
            <a:ext cx="1575040" cy="1575040"/>
            <a:chOff x="0" y="0"/>
            <a:chExt cx="3810000" cy="381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81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3810000">
                  <a:moveTo>
                    <a:pt x="1905000" y="0"/>
                  </a:moveTo>
                  <a:cubicBezTo>
                    <a:pt x="852898" y="0"/>
                    <a:pt x="0" y="852898"/>
                    <a:pt x="0" y="1905000"/>
                  </a:cubicBezTo>
                  <a:cubicBezTo>
                    <a:pt x="0" y="2957102"/>
                    <a:pt x="852898" y="3810000"/>
                    <a:pt x="1905000" y="3810000"/>
                  </a:cubicBezTo>
                  <a:cubicBezTo>
                    <a:pt x="2957102" y="3810000"/>
                    <a:pt x="3810000" y="2957102"/>
                    <a:pt x="3810000" y="1905000"/>
                  </a:cubicBezTo>
                  <a:cubicBezTo>
                    <a:pt x="3810000" y="852898"/>
                    <a:pt x="2957102" y="0"/>
                    <a:pt x="19050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3810000" cy="3848100"/>
            </a:xfrm>
            <a:prstGeom prst="rect">
              <a:avLst/>
            </a:prstGeom>
          </p:spPr>
          <p:txBody>
            <a:bodyPr anchor="ctr" rtlCol="false" tIns="24884" lIns="24884" bIns="24884" rIns="24884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>
            <a:off x="690789" y="816604"/>
            <a:ext cx="1852941" cy="0"/>
          </a:xfrm>
          <a:prstGeom prst="line">
            <a:avLst/>
          </a:prstGeom>
          <a:ln cap="flat" w="19050">
            <a:solidFill>
              <a:srgbClr val="CC4444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0789" y="412744"/>
            <a:ext cx="3524967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Le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a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rning O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b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j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e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c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t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iv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0789" y="1044576"/>
            <a:ext cx="6022059" cy="25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19"/>
              </a:lnSpc>
              <a:spcBef>
                <a:spcPct val="0"/>
              </a:spcBef>
            </a:pPr>
            <a:r>
              <a:rPr lang="en-US" sz="1299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By the end of this module participants will be able to: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6000" y="1544328"/>
            <a:ext cx="5744118" cy="232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Un</a:t>
            </a:r>
            <a:r>
              <a:rPr lang="en-US" sz="12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derstand the fundamental principles and key pillars of effective property management.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Recognize the critical value that professional property management services provide to real estate investors and owners.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Differentiate between the unique management requirements of residential, commercial, and industrial properties.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Examine the wide-ranging duties and responsibilities of property managers in optimizing the performance and longevity of real estate assets.</a:t>
            </a:r>
          </a:p>
          <a:p>
            <a:pPr algn="l" marL="259080" indent="-129540" lvl="1">
              <a:lnSpc>
                <a:spcPts val="1679"/>
              </a:lnSpc>
              <a:buAutoNum type="arabicPeriod" startAt="1"/>
            </a:pPr>
            <a:r>
              <a:rPr lang="en-US" sz="12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Identify the primary operational challenges faced in property management and explore strategic solutions to overcome them.</a:t>
            </a:r>
          </a:p>
          <a:p>
            <a:pPr algn="l">
              <a:lnSpc>
                <a:spcPts val="1679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889579" y="5072004"/>
            <a:ext cx="1511676" cy="1511676"/>
          </a:xfrm>
          <a:custGeom>
            <a:avLst/>
            <a:gdLst/>
            <a:ahLst/>
            <a:cxnLst/>
            <a:rect r="r" b="b" t="t" l="l"/>
            <a:pathLst>
              <a:path h="1511676" w="1511676">
                <a:moveTo>
                  <a:pt x="0" y="0"/>
                </a:moveTo>
                <a:lnTo>
                  <a:pt x="1511676" y="0"/>
                </a:lnTo>
                <a:lnTo>
                  <a:pt x="1511676" y="1511676"/>
                </a:lnTo>
                <a:lnTo>
                  <a:pt x="0" y="1511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7" id="17"/>
          <p:cNvSpPr/>
          <p:nvPr/>
        </p:nvSpPr>
        <p:spPr>
          <a:xfrm>
            <a:off x="690789" y="816604"/>
            <a:ext cx="1852941" cy="0"/>
          </a:xfrm>
          <a:prstGeom prst="line">
            <a:avLst/>
          </a:prstGeom>
          <a:ln cap="flat" w="19050">
            <a:solidFill>
              <a:srgbClr val="CC4444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0789" y="412744"/>
            <a:ext cx="5692434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In-Depth Look at Property M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an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a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gement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sp>
        <p:nvSpPr>
          <p:cNvPr name="AutoShape 14" id="14"/>
          <p:cNvSpPr/>
          <p:nvPr/>
        </p:nvSpPr>
        <p:spPr>
          <a:xfrm>
            <a:off x="690789" y="816604"/>
            <a:ext cx="1852941" cy="0"/>
          </a:xfrm>
          <a:prstGeom prst="line">
            <a:avLst/>
          </a:prstGeom>
          <a:ln cap="flat" w="19050">
            <a:solidFill>
              <a:srgbClr val="CC444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690789" y="982340"/>
            <a:ext cx="5981660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Property management is a strategic business function built on four foundational pillars: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81341" y="2016662"/>
            <a:ext cx="2061893" cy="1603694"/>
            <a:chOff x="0" y="0"/>
            <a:chExt cx="4572000" cy="3556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572000" cy="3556000"/>
            </a:xfrm>
            <a:custGeom>
              <a:avLst/>
              <a:gdLst/>
              <a:ahLst/>
              <a:cxnLst/>
              <a:rect r="r" b="b" t="t" l="l"/>
              <a:pathLst>
                <a:path h="3556000" w="4572000">
                  <a:moveTo>
                    <a:pt x="355600" y="0"/>
                  </a:moveTo>
                  <a:lnTo>
                    <a:pt x="4216400" y="0"/>
                  </a:lnTo>
                  <a:cubicBezTo>
                    <a:pt x="4412792" y="0"/>
                    <a:pt x="4572000" y="159208"/>
                    <a:pt x="4572000" y="355600"/>
                  </a:cubicBezTo>
                  <a:lnTo>
                    <a:pt x="4572000" y="3200400"/>
                  </a:lnTo>
                  <a:cubicBezTo>
                    <a:pt x="4572000" y="3396792"/>
                    <a:pt x="4412792" y="3556000"/>
                    <a:pt x="4216400" y="3556000"/>
                  </a:cubicBezTo>
                  <a:lnTo>
                    <a:pt x="355600" y="3556000"/>
                  </a:lnTo>
                  <a:cubicBezTo>
                    <a:pt x="159208" y="3556000"/>
                    <a:pt x="0" y="3396792"/>
                    <a:pt x="0" y="3200400"/>
                  </a:cubicBezTo>
                  <a:lnTo>
                    <a:pt x="0" y="355600"/>
                  </a:lnTo>
                  <a:cubicBezTo>
                    <a:pt x="0" y="159208"/>
                    <a:pt x="159208" y="0"/>
                    <a:pt x="3556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1B2A4A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4572000" cy="3603625"/>
            </a:xfrm>
            <a:prstGeom prst="rect">
              <a:avLst/>
            </a:prstGeom>
          </p:spPr>
          <p:txBody>
            <a:bodyPr anchor="ctr" rtlCol="false" tIns="15387" lIns="15387" bIns="15387" rIns="15387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81341" y="2016662"/>
            <a:ext cx="2061893" cy="34365"/>
            <a:chOff x="0" y="0"/>
            <a:chExt cx="4572000" cy="76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572000" cy="76200"/>
            </a:xfrm>
            <a:custGeom>
              <a:avLst/>
              <a:gdLst/>
              <a:ahLst/>
              <a:cxnLst/>
              <a:rect r="r" b="b" t="t" l="l"/>
              <a:pathLst>
                <a:path h="76200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4572000" cy="123825"/>
            </a:xfrm>
            <a:prstGeom prst="rect">
              <a:avLst/>
            </a:prstGeom>
          </p:spPr>
          <p:txBody>
            <a:bodyPr anchor="ctr" rtlCol="false" tIns="15387" lIns="15387" bIns="15387" rIns="15387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829172" y="2016662"/>
            <a:ext cx="2109777" cy="1640938"/>
            <a:chOff x="0" y="0"/>
            <a:chExt cx="4572000" cy="3556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572000" cy="3556000"/>
            </a:xfrm>
            <a:custGeom>
              <a:avLst/>
              <a:gdLst/>
              <a:ahLst/>
              <a:cxnLst/>
              <a:rect r="r" b="b" t="t" l="l"/>
              <a:pathLst>
                <a:path h="3556000" w="4572000">
                  <a:moveTo>
                    <a:pt x="355600" y="0"/>
                  </a:moveTo>
                  <a:lnTo>
                    <a:pt x="4216400" y="0"/>
                  </a:lnTo>
                  <a:cubicBezTo>
                    <a:pt x="4412792" y="0"/>
                    <a:pt x="4572000" y="159208"/>
                    <a:pt x="4572000" y="355600"/>
                  </a:cubicBezTo>
                  <a:lnTo>
                    <a:pt x="4572000" y="3200400"/>
                  </a:lnTo>
                  <a:cubicBezTo>
                    <a:pt x="4572000" y="3396792"/>
                    <a:pt x="4412792" y="3556000"/>
                    <a:pt x="4216400" y="3556000"/>
                  </a:cubicBezTo>
                  <a:lnTo>
                    <a:pt x="355600" y="3556000"/>
                  </a:lnTo>
                  <a:cubicBezTo>
                    <a:pt x="159208" y="3556000"/>
                    <a:pt x="0" y="3396792"/>
                    <a:pt x="0" y="3200400"/>
                  </a:cubicBezTo>
                  <a:lnTo>
                    <a:pt x="0" y="355600"/>
                  </a:lnTo>
                  <a:cubicBezTo>
                    <a:pt x="0" y="159208"/>
                    <a:pt x="159208" y="0"/>
                    <a:pt x="3556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1B2A4A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4572000" cy="3603625"/>
            </a:xfrm>
            <a:prstGeom prst="rect">
              <a:avLst/>
            </a:prstGeom>
          </p:spPr>
          <p:txBody>
            <a:bodyPr anchor="ctr" rtlCol="false" tIns="15387" lIns="15387" bIns="15387" rIns="15387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829172" y="2016662"/>
            <a:ext cx="2109777" cy="35163"/>
            <a:chOff x="0" y="0"/>
            <a:chExt cx="4572000" cy="762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572000" cy="76200"/>
            </a:xfrm>
            <a:custGeom>
              <a:avLst/>
              <a:gdLst/>
              <a:ahLst/>
              <a:cxnLst/>
              <a:rect r="r" b="b" t="t" l="l"/>
              <a:pathLst>
                <a:path h="76200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4572000" cy="123825"/>
            </a:xfrm>
            <a:prstGeom prst="rect">
              <a:avLst/>
            </a:prstGeom>
          </p:spPr>
          <p:txBody>
            <a:bodyPr anchor="ctr" rtlCol="false" tIns="15387" lIns="15387" bIns="15387" rIns="15387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124887" y="2016662"/>
            <a:ext cx="2084163" cy="1621016"/>
            <a:chOff x="0" y="0"/>
            <a:chExt cx="4572000" cy="3556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572000" cy="3556000"/>
            </a:xfrm>
            <a:custGeom>
              <a:avLst/>
              <a:gdLst/>
              <a:ahLst/>
              <a:cxnLst/>
              <a:rect r="r" b="b" t="t" l="l"/>
              <a:pathLst>
                <a:path h="3556000" w="4572000">
                  <a:moveTo>
                    <a:pt x="355600" y="0"/>
                  </a:moveTo>
                  <a:lnTo>
                    <a:pt x="4216400" y="0"/>
                  </a:lnTo>
                  <a:cubicBezTo>
                    <a:pt x="4412792" y="0"/>
                    <a:pt x="4572000" y="159208"/>
                    <a:pt x="4572000" y="355600"/>
                  </a:cubicBezTo>
                  <a:lnTo>
                    <a:pt x="4572000" y="3200400"/>
                  </a:lnTo>
                  <a:cubicBezTo>
                    <a:pt x="4572000" y="3396792"/>
                    <a:pt x="4412792" y="3556000"/>
                    <a:pt x="4216400" y="3556000"/>
                  </a:cubicBezTo>
                  <a:lnTo>
                    <a:pt x="355600" y="3556000"/>
                  </a:lnTo>
                  <a:cubicBezTo>
                    <a:pt x="159208" y="3556000"/>
                    <a:pt x="0" y="3396792"/>
                    <a:pt x="0" y="3200400"/>
                  </a:cubicBezTo>
                  <a:lnTo>
                    <a:pt x="0" y="355600"/>
                  </a:lnTo>
                  <a:cubicBezTo>
                    <a:pt x="0" y="159208"/>
                    <a:pt x="159208" y="0"/>
                    <a:pt x="3556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1B2A4A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4572000" cy="3603625"/>
            </a:xfrm>
            <a:prstGeom prst="rect">
              <a:avLst/>
            </a:prstGeom>
          </p:spPr>
          <p:txBody>
            <a:bodyPr anchor="ctr" rtlCol="false" tIns="15387" lIns="15387" bIns="15387" rIns="15387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124887" y="2016662"/>
            <a:ext cx="2084163" cy="34736"/>
            <a:chOff x="0" y="0"/>
            <a:chExt cx="4572000" cy="762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572000" cy="76200"/>
            </a:xfrm>
            <a:custGeom>
              <a:avLst/>
              <a:gdLst/>
              <a:ahLst/>
              <a:cxnLst/>
              <a:rect r="r" b="b" t="t" l="l"/>
              <a:pathLst>
                <a:path h="76200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4572000" cy="123825"/>
            </a:xfrm>
            <a:prstGeom prst="rect">
              <a:avLst/>
            </a:prstGeom>
          </p:spPr>
          <p:txBody>
            <a:bodyPr anchor="ctr" rtlCol="false" tIns="15387" lIns="15387" bIns="15387" rIns="15387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394988" y="2016662"/>
            <a:ext cx="2061833" cy="1603648"/>
            <a:chOff x="0" y="0"/>
            <a:chExt cx="4572000" cy="3556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572000" cy="3556000"/>
            </a:xfrm>
            <a:custGeom>
              <a:avLst/>
              <a:gdLst/>
              <a:ahLst/>
              <a:cxnLst/>
              <a:rect r="r" b="b" t="t" l="l"/>
              <a:pathLst>
                <a:path h="3556000" w="4572000">
                  <a:moveTo>
                    <a:pt x="355600" y="0"/>
                  </a:moveTo>
                  <a:lnTo>
                    <a:pt x="4216400" y="0"/>
                  </a:lnTo>
                  <a:cubicBezTo>
                    <a:pt x="4412792" y="0"/>
                    <a:pt x="4572000" y="159208"/>
                    <a:pt x="4572000" y="355600"/>
                  </a:cubicBezTo>
                  <a:lnTo>
                    <a:pt x="4572000" y="3200400"/>
                  </a:lnTo>
                  <a:cubicBezTo>
                    <a:pt x="4572000" y="3396792"/>
                    <a:pt x="4412792" y="3556000"/>
                    <a:pt x="4216400" y="3556000"/>
                  </a:cubicBezTo>
                  <a:lnTo>
                    <a:pt x="355600" y="3556000"/>
                  </a:lnTo>
                  <a:cubicBezTo>
                    <a:pt x="159208" y="3556000"/>
                    <a:pt x="0" y="3396792"/>
                    <a:pt x="0" y="3200400"/>
                  </a:cubicBezTo>
                  <a:lnTo>
                    <a:pt x="0" y="355600"/>
                  </a:lnTo>
                  <a:cubicBezTo>
                    <a:pt x="0" y="159208"/>
                    <a:pt x="159208" y="0"/>
                    <a:pt x="3556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1B2A4A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47625"/>
              <a:ext cx="4572000" cy="3603625"/>
            </a:xfrm>
            <a:prstGeom prst="rect">
              <a:avLst/>
            </a:prstGeom>
          </p:spPr>
          <p:txBody>
            <a:bodyPr anchor="ctr" rtlCol="false" tIns="15387" lIns="15387" bIns="15387" rIns="15387"/>
            <a:lstStyle/>
            <a:p>
              <a:pPr algn="l">
                <a:lnSpc>
                  <a:spcPts val="154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7394988" y="2016662"/>
            <a:ext cx="2061833" cy="34364"/>
            <a:chOff x="0" y="0"/>
            <a:chExt cx="4572000" cy="762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4572000" cy="76200"/>
            </a:xfrm>
            <a:custGeom>
              <a:avLst/>
              <a:gdLst/>
              <a:ahLst/>
              <a:cxnLst/>
              <a:rect r="r" b="b" t="t" l="l"/>
              <a:pathLst>
                <a:path h="76200" w="4572000">
                  <a:moveTo>
                    <a:pt x="0" y="0"/>
                  </a:moveTo>
                  <a:lnTo>
                    <a:pt x="4572000" y="0"/>
                  </a:lnTo>
                  <a:lnTo>
                    <a:pt x="4572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4572000" cy="123825"/>
            </a:xfrm>
            <a:prstGeom prst="rect">
              <a:avLst/>
            </a:prstGeom>
          </p:spPr>
          <p:txBody>
            <a:bodyPr anchor="ctr" rtlCol="false" tIns="15387" lIns="15387" bIns="15387" rIns="15387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1028237" y="3943190"/>
            <a:ext cx="1168101" cy="1168101"/>
          </a:xfrm>
          <a:custGeom>
            <a:avLst/>
            <a:gdLst/>
            <a:ahLst/>
            <a:cxnLst/>
            <a:rect r="r" b="b" t="t" l="l"/>
            <a:pathLst>
              <a:path h="1168101" w="1168101">
                <a:moveTo>
                  <a:pt x="0" y="0"/>
                </a:moveTo>
                <a:lnTo>
                  <a:pt x="1168100" y="0"/>
                </a:lnTo>
                <a:lnTo>
                  <a:pt x="1168100" y="1168101"/>
                </a:lnTo>
                <a:lnTo>
                  <a:pt x="0" y="116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3287761" y="3971265"/>
            <a:ext cx="1189529" cy="1189529"/>
          </a:xfrm>
          <a:custGeom>
            <a:avLst/>
            <a:gdLst/>
            <a:ahLst/>
            <a:cxnLst/>
            <a:rect r="r" b="b" t="t" l="l"/>
            <a:pathLst>
              <a:path h="1189529" w="1189529">
                <a:moveTo>
                  <a:pt x="0" y="0"/>
                </a:moveTo>
                <a:lnTo>
                  <a:pt x="1189529" y="0"/>
                </a:lnTo>
                <a:lnTo>
                  <a:pt x="1189529" y="1189529"/>
                </a:lnTo>
                <a:lnTo>
                  <a:pt x="0" y="1189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5550775" y="3992693"/>
            <a:ext cx="1232386" cy="1069095"/>
          </a:xfrm>
          <a:custGeom>
            <a:avLst/>
            <a:gdLst/>
            <a:ahLst/>
            <a:cxnLst/>
            <a:rect r="r" b="b" t="t" l="l"/>
            <a:pathLst>
              <a:path h="1069095" w="1232386">
                <a:moveTo>
                  <a:pt x="0" y="0"/>
                </a:moveTo>
                <a:lnTo>
                  <a:pt x="1232386" y="0"/>
                </a:lnTo>
                <a:lnTo>
                  <a:pt x="1232386" y="1069095"/>
                </a:lnTo>
                <a:lnTo>
                  <a:pt x="0" y="1069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7919218" y="3992693"/>
            <a:ext cx="1013372" cy="1146672"/>
          </a:xfrm>
          <a:custGeom>
            <a:avLst/>
            <a:gdLst/>
            <a:ahLst/>
            <a:cxnLst/>
            <a:rect r="r" b="b" t="t" l="l"/>
            <a:pathLst>
              <a:path h="1146672" w="1013372">
                <a:moveTo>
                  <a:pt x="0" y="0"/>
                </a:moveTo>
                <a:lnTo>
                  <a:pt x="1013372" y="0"/>
                </a:lnTo>
                <a:lnTo>
                  <a:pt x="1013372" y="1146673"/>
                </a:lnTo>
                <a:lnTo>
                  <a:pt x="0" y="1146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695890" y="2181208"/>
            <a:ext cx="1832794" cy="31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7"/>
              </a:lnSpc>
              <a:spcBef>
                <a:spcPct val="0"/>
              </a:spcBef>
            </a:pPr>
            <a:r>
              <a:rPr lang="en-US" sz="1683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01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95890" y="2465462"/>
            <a:ext cx="1832794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Financial</a:t>
            </a:r>
          </a:p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Administration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95890" y="2949487"/>
            <a:ext cx="1832794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Budgeting, rent collection, ROI &amp; NOI tracking, financial reporting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946381" y="2175569"/>
            <a:ext cx="1875357" cy="33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11"/>
              </a:lnSpc>
              <a:spcBef>
                <a:spcPct val="0"/>
              </a:spcBef>
            </a:pPr>
            <a:r>
              <a:rPr lang="en-US" sz="1722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02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946381" y="2481503"/>
            <a:ext cx="1875357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Tenant Life-Cycle</a:t>
            </a:r>
          </a:p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Management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946381" y="2975309"/>
            <a:ext cx="1875357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Screening, onboarding, retention, lease renewals, move-out processes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240673" y="2185291"/>
            <a:ext cx="1852589" cy="317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82"/>
              </a:lnSpc>
              <a:spcBef>
                <a:spcPct val="0"/>
              </a:spcBef>
            </a:pPr>
            <a:r>
              <a:rPr lang="en-US" sz="1701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03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240673" y="2472922"/>
            <a:ext cx="1852589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Operational &amp;</a:t>
            </a:r>
          </a:p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Maintenance Strategy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240673" y="2961497"/>
            <a:ext cx="1852589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Preventive maintenance, vendor management, emergency response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509534" y="2181197"/>
            <a:ext cx="1832740" cy="317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7"/>
              </a:lnSpc>
              <a:spcBef>
                <a:spcPct val="0"/>
              </a:spcBef>
            </a:pPr>
            <a:r>
              <a:rPr lang="en-US" sz="1683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04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509534" y="2465441"/>
            <a:ext cx="1832740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Legal &amp; Risk</a:t>
            </a:r>
          </a:p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Compliance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7509534" y="2949455"/>
            <a:ext cx="1832740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Fair Housing, lease enforcement, insurance, liability protection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0789" y="412744"/>
            <a:ext cx="5692434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Why Property M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anagement Is Essential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sp>
        <p:nvSpPr>
          <p:cNvPr name="AutoShape 14" id="14"/>
          <p:cNvSpPr/>
          <p:nvPr/>
        </p:nvSpPr>
        <p:spPr>
          <a:xfrm>
            <a:off x="690789" y="816604"/>
            <a:ext cx="1852941" cy="0"/>
          </a:xfrm>
          <a:prstGeom prst="line">
            <a:avLst/>
          </a:prstGeom>
          <a:ln cap="flat" w="19050">
            <a:solidFill>
              <a:srgbClr val="CC444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690789" y="982340"/>
            <a:ext cx="5981660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Pro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f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e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ssional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management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p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r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o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tec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t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in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v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est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me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nt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n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d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c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r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eates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u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t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ina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b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l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e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r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eturn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28612" y="1877366"/>
            <a:ext cx="3745647" cy="1279001"/>
            <a:chOff x="0" y="0"/>
            <a:chExt cx="10414000" cy="3556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414000" cy="3556000"/>
            </a:xfrm>
            <a:custGeom>
              <a:avLst/>
              <a:gdLst/>
              <a:ahLst/>
              <a:cxnLst/>
              <a:rect r="r" b="b" t="t" l="l"/>
              <a:pathLst>
                <a:path h="3556000" w="10414000">
                  <a:moveTo>
                    <a:pt x="355600" y="0"/>
                  </a:moveTo>
                  <a:lnTo>
                    <a:pt x="10058400" y="0"/>
                  </a:lnTo>
                  <a:cubicBezTo>
                    <a:pt x="10254793" y="0"/>
                    <a:pt x="10414000" y="159208"/>
                    <a:pt x="10414000" y="355600"/>
                  </a:cubicBezTo>
                  <a:lnTo>
                    <a:pt x="10414000" y="3200400"/>
                  </a:lnTo>
                  <a:cubicBezTo>
                    <a:pt x="10414000" y="3396792"/>
                    <a:pt x="10254793" y="3556000"/>
                    <a:pt x="10058400" y="3556000"/>
                  </a:cubicBezTo>
                  <a:lnTo>
                    <a:pt x="355600" y="3556000"/>
                  </a:lnTo>
                  <a:cubicBezTo>
                    <a:pt x="159208" y="3556000"/>
                    <a:pt x="0" y="3396792"/>
                    <a:pt x="0" y="3200400"/>
                  </a:cubicBezTo>
                  <a:lnTo>
                    <a:pt x="0" y="355600"/>
                  </a:lnTo>
                  <a:cubicBezTo>
                    <a:pt x="0" y="159208"/>
                    <a:pt x="159208" y="0"/>
                    <a:pt x="355600" y="0"/>
                  </a:cubicBezTo>
                  <a:close/>
                </a:path>
              </a:pathLst>
            </a:custGeom>
            <a:solidFill>
              <a:srgbClr val="2C4066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0414000" cy="3603625"/>
            </a:xfrm>
            <a:prstGeom prst="rect">
              <a:avLst/>
            </a:prstGeom>
          </p:spPr>
          <p:txBody>
            <a:bodyPr anchor="ctr" rtlCol="false" tIns="16298" lIns="16298" bIns="16298" rIns="16298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276433" y="1859819"/>
            <a:ext cx="3745647" cy="1279001"/>
            <a:chOff x="0" y="0"/>
            <a:chExt cx="10414000" cy="3556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414000" cy="3556000"/>
            </a:xfrm>
            <a:custGeom>
              <a:avLst/>
              <a:gdLst/>
              <a:ahLst/>
              <a:cxnLst/>
              <a:rect r="r" b="b" t="t" l="l"/>
              <a:pathLst>
                <a:path h="3556000" w="10414000">
                  <a:moveTo>
                    <a:pt x="355600" y="0"/>
                  </a:moveTo>
                  <a:lnTo>
                    <a:pt x="10058400" y="0"/>
                  </a:lnTo>
                  <a:cubicBezTo>
                    <a:pt x="10254793" y="0"/>
                    <a:pt x="10414000" y="159208"/>
                    <a:pt x="10414000" y="355600"/>
                  </a:cubicBezTo>
                  <a:lnTo>
                    <a:pt x="10414000" y="3200400"/>
                  </a:lnTo>
                  <a:cubicBezTo>
                    <a:pt x="10414000" y="3396792"/>
                    <a:pt x="10254793" y="3556000"/>
                    <a:pt x="10058400" y="3556000"/>
                  </a:cubicBezTo>
                  <a:lnTo>
                    <a:pt x="355600" y="3556000"/>
                  </a:lnTo>
                  <a:cubicBezTo>
                    <a:pt x="159208" y="3556000"/>
                    <a:pt x="0" y="3396792"/>
                    <a:pt x="0" y="3200400"/>
                  </a:cubicBezTo>
                  <a:lnTo>
                    <a:pt x="0" y="355600"/>
                  </a:lnTo>
                  <a:cubicBezTo>
                    <a:pt x="0" y="159208"/>
                    <a:pt x="159208" y="0"/>
                    <a:pt x="355600" y="0"/>
                  </a:cubicBezTo>
                  <a:close/>
                </a:path>
              </a:pathLst>
            </a:custGeom>
            <a:solidFill>
              <a:srgbClr val="2C4066"/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10414000" cy="3603625"/>
            </a:xfrm>
            <a:prstGeom prst="rect">
              <a:avLst/>
            </a:prstGeom>
          </p:spPr>
          <p:txBody>
            <a:bodyPr anchor="ctr" rtlCol="false" tIns="16298" lIns="16298" bIns="16298" rIns="16298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28612" y="3339082"/>
            <a:ext cx="3745647" cy="1279001"/>
            <a:chOff x="0" y="0"/>
            <a:chExt cx="10414000" cy="3556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414000" cy="3556000"/>
            </a:xfrm>
            <a:custGeom>
              <a:avLst/>
              <a:gdLst/>
              <a:ahLst/>
              <a:cxnLst/>
              <a:rect r="r" b="b" t="t" l="l"/>
              <a:pathLst>
                <a:path h="3556000" w="10414000">
                  <a:moveTo>
                    <a:pt x="355600" y="0"/>
                  </a:moveTo>
                  <a:lnTo>
                    <a:pt x="10058400" y="0"/>
                  </a:lnTo>
                  <a:cubicBezTo>
                    <a:pt x="10254793" y="0"/>
                    <a:pt x="10414000" y="159208"/>
                    <a:pt x="10414000" y="355600"/>
                  </a:cubicBezTo>
                  <a:lnTo>
                    <a:pt x="10414000" y="3200400"/>
                  </a:lnTo>
                  <a:cubicBezTo>
                    <a:pt x="10414000" y="3396792"/>
                    <a:pt x="10254793" y="3556000"/>
                    <a:pt x="10058400" y="3556000"/>
                  </a:cubicBezTo>
                  <a:lnTo>
                    <a:pt x="355600" y="3556000"/>
                  </a:lnTo>
                  <a:cubicBezTo>
                    <a:pt x="159208" y="3556000"/>
                    <a:pt x="0" y="3396792"/>
                    <a:pt x="0" y="3200400"/>
                  </a:cubicBezTo>
                  <a:lnTo>
                    <a:pt x="0" y="355600"/>
                  </a:lnTo>
                  <a:cubicBezTo>
                    <a:pt x="0" y="159208"/>
                    <a:pt x="159208" y="0"/>
                    <a:pt x="355600" y="0"/>
                  </a:cubicBezTo>
                  <a:close/>
                </a:path>
              </a:pathLst>
            </a:custGeom>
            <a:solidFill>
              <a:srgbClr val="2C4066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0414000" cy="3603625"/>
            </a:xfrm>
            <a:prstGeom prst="rect">
              <a:avLst/>
            </a:prstGeom>
          </p:spPr>
          <p:txBody>
            <a:bodyPr anchor="ctr" rtlCol="false" tIns="16298" lIns="16298" bIns="16298" rIns="16298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276433" y="3321535"/>
            <a:ext cx="3745647" cy="1279001"/>
            <a:chOff x="0" y="0"/>
            <a:chExt cx="10414000" cy="3556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414000" cy="3556000"/>
            </a:xfrm>
            <a:custGeom>
              <a:avLst/>
              <a:gdLst/>
              <a:ahLst/>
              <a:cxnLst/>
              <a:rect r="r" b="b" t="t" l="l"/>
              <a:pathLst>
                <a:path h="3556000" w="10414000">
                  <a:moveTo>
                    <a:pt x="355600" y="0"/>
                  </a:moveTo>
                  <a:lnTo>
                    <a:pt x="10058400" y="0"/>
                  </a:lnTo>
                  <a:cubicBezTo>
                    <a:pt x="10254793" y="0"/>
                    <a:pt x="10414000" y="159208"/>
                    <a:pt x="10414000" y="355600"/>
                  </a:cubicBezTo>
                  <a:lnTo>
                    <a:pt x="10414000" y="3200400"/>
                  </a:lnTo>
                  <a:cubicBezTo>
                    <a:pt x="10414000" y="3396792"/>
                    <a:pt x="10254793" y="3556000"/>
                    <a:pt x="10058400" y="3556000"/>
                  </a:cubicBezTo>
                  <a:lnTo>
                    <a:pt x="355600" y="3556000"/>
                  </a:lnTo>
                  <a:cubicBezTo>
                    <a:pt x="159208" y="3556000"/>
                    <a:pt x="0" y="3396792"/>
                    <a:pt x="0" y="3200400"/>
                  </a:cubicBezTo>
                  <a:lnTo>
                    <a:pt x="0" y="355600"/>
                  </a:lnTo>
                  <a:cubicBezTo>
                    <a:pt x="0" y="159208"/>
                    <a:pt x="159208" y="0"/>
                    <a:pt x="355600" y="0"/>
                  </a:cubicBezTo>
                  <a:close/>
                </a:path>
              </a:pathLst>
            </a:custGeom>
            <a:solidFill>
              <a:srgbClr val="2C4066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0414000" cy="3603625"/>
            </a:xfrm>
            <a:prstGeom prst="rect">
              <a:avLst/>
            </a:prstGeom>
          </p:spPr>
          <p:txBody>
            <a:bodyPr anchor="ctr" rtlCol="false" tIns="16298" lIns="16298" bIns="16298" rIns="16298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111326" y="2048841"/>
            <a:ext cx="338021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Maximized Profitability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11326" y="2277805"/>
            <a:ext cx="3380218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Strategic rent pricing, reduced vacancies, and optimized operating costs drive consistent revenue growth and higher ROI.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459148" y="2031294"/>
            <a:ext cx="338021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Reduced Stress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459148" y="2260259"/>
            <a:ext cx="3380218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Delegating day-to-day operations frees owners to focus on portfolio growth rather than reactive problem-solving.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11326" y="3510557"/>
            <a:ext cx="338021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Liability Protection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11326" y="3739521"/>
            <a:ext cx="3380218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Proper compliance with Fair Housing, local codes, and lease enforcement minimizes legal exposure and costly disputes.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459148" y="3493010"/>
            <a:ext cx="338021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Asset Preservation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459148" y="3721974"/>
            <a:ext cx="3380218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Preventive maintenance schedules and regular inspections protect property value and extend the life of building systems.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8029718" y="307486"/>
            <a:ext cx="1183037" cy="1277233"/>
          </a:xfrm>
          <a:custGeom>
            <a:avLst/>
            <a:gdLst/>
            <a:ahLst/>
            <a:cxnLst/>
            <a:rect r="r" b="b" t="t" l="l"/>
            <a:pathLst>
              <a:path h="1277233" w="1183037">
                <a:moveTo>
                  <a:pt x="0" y="0"/>
                </a:moveTo>
                <a:lnTo>
                  <a:pt x="1183037" y="0"/>
                </a:lnTo>
                <a:lnTo>
                  <a:pt x="1183037" y="1277233"/>
                </a:lnTo>
                <a:lnTo>
                  <a:pt x="0" y="1277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1743218" y="5561058"/>
            <a:ext cx="6286500" cy="664529"/>
            <a:chOff x="0" y="0"/>
            <a:chExt cx="8382000" cy="88603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382000" cy="886039"/>
            </a:xfrm>
            <a:custGeom>
              <a:avLst/>
              <a:gdLst/>
              <a:ahLst/>
              <a:cxnLst/>
              <a:rect r="r" b="b" t="t" l="l"/>
              <a:pathLst>
                <a:path h="886039" w="8382000">
                  <a:moveTo>
                    <a:pt x="101600" y="0"/>
                  </a:moveTo>
                  <a:lnTo>
                    <a:pt x="8280400" y="0"/>
                  </a:lnTo>
                  <a:cubicBezTo>
                    <a:pt x="8336512" y="0"/>
                    <a:pt x="8382000" y="39669"/>
                    <a:pt x="8382000" y="88604"/>
                  </a:cubicBezTo>
                  <a:lnTo>
                    <a:pt x="8382000" y="797435"/>
                  </a:lnTo>
                  <a:cubicBezTo>
                    <a:pt x="8382000" y="846369"/>
                    <a:pt x="8336512" y="886039"/>
                    <a:pt x="8280400" y="886039"/>
                  </a:cubicBezTo>
                  <a:lnTo>
                    <a:pt x="101600" y="886039"/>
                  </a:lnTo>
                  <a:cubicBezTo>
                    <a:pt x="45488" y="886039"/>
                    <a:pt x="0" y="846369"/>
                    <a:pt x="0" y="797435"/>
                  </a:cubicBezTo>
                  <a:lnTo>
                    <a:pt x="0" y="88604"/>
                  </a:lnTo>
                  <a:cubicBezTo>
                    <a:pt x="0" y="39669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C8D4E6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8382000" cy="933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540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933718" y="5634401"/>
            <a:ext cx="5905500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00"/>
              </a:lnSpc>
              <a:spcBef>
                <a:spcPct val="0"/>
              </a:spcBef>
            </a:pPr>
            <a:r>
              <a:rPr lang="en-US" sz="1000" strike="noStrike" u="none">
                <a:solidFill>
                  <a:srgbClr val="0F1A2E"/>
                </a:solidFill>
                <a:latin typeface="Arial MT Pro"/>
                <a:ea typeface="Arial MT Pro"/>
                <a:cs typeface="Arial MT Pro"/>
                <a:sym typeface="Arial MT Pro"/>
              </a:rPr>
              <a:t>Ultimately, property management is the vital bridge between a real estate investor's capital and the rigorous, day-to-day reality of maintaining a profitable, legally compliant, and safe environment.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0789" y="412744"/>
            <a:ext cx="5692434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Types of Properties M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anaged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sp>
        <p:nvSpPr>
          <p:cNvPr name="AutoShape 14" id="14"/>
          <p:cNvSpPr/>
          <p:nvPr/>
        </p:nvSpPr>
        <p:spPr>
          <a:xfrm>
            <a:off x="690789" y="816604"/>
            <a:ext cx="1852941" cy="0"/>
          </a:xfrm>
          <a:prstGeom prst="line">
            <a:avLst/>
          </a:prstGeom>
          <a:ln cap="flat" w="19050">
            <a:solidFill>
              <a:srgbClr val="CC444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690789" y="982340"/>
            <a:ext cx="5981660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M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anagement strategies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d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i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ffer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b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ased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on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pr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o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pe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r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ty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categ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o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ry 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nd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t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e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na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nt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need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67026" y="1842787"/>
            <a:ext cx="2850153" cy="3343803"/>
            <a:chOff x="0" y="0"/>
            <a:chExt cx="6604000" cy="774782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604000" cy="7747820"/>
            </a:xfrm>
            <a:custGeom>
              <a:avLst/>
              <a:gdLst/>
              <a:ahLst/>
              <a:cxnLst/>
              <a:rect r="r" b="b" t="t" l="l"/>
              <a:pathLst>
                <a:path h="7747820" w="6604000">
                  <a:moveTo>
                    <a:pt x="635000" y="0"/>
                  </a:moveTo>
                  <a:lnTo>
                    <a:pt x="5969000" y="0"/>
                  </a:lnTo>
                  <a:cubicBezTo>
                    <a:pt x="6319701" y="0"/>
                    <a:pt x="6604000" y="346882"/>
                    <a:pt x="6604000" y="774782"/>
                  </a:cubicBezTo>
                  <a:lnTo>
                    <a:pt x="6604000" y="6973039"/>
                  </a:lnTo>
                  <a:cubicBezTo>
                    <a:pt x="6604000" y="7400938"/>
                    <a:pt x="6319701" y="7747820"/>
                    <a:pt x="5969000" y="7747820"/>
                  </a:cubicBezTo>
                  <a:lnTo>
                    <a:pt x="635000" y="7747820"/>
                  </a:lnTo>
                  <a:cubicBezTo>
                    <a:pt x="284299" y="7747820"/>
                    <a:pt x="0" y="7400938"/>
                    <a:pt x="0" y="6973039"/>
                  </a:cubicBezTo>
                  <a:lnTo>
                    <a:pt x="0" y="774782"/>
                  </a:lnTo>
                  <a:cubicBezTo>
                    <a:pt x="0" y="346882"/>
                    <a:pt x="284299" y="0"/>
                    <a:pt x="6350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604000" cy="7785920"/>
            </a:xfrm>
            <a:prstGeom prst="rect">
              <a:avLst/>
            </a:prstGeom>
          </p:spPr>
          <p:txBody>
            <a:bodyPr anchor="ctr" rtlCol="false" tIns="12123" lIns="12123" bIns="12123" rIns="1212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67026" y="1842787"/>
            <a:ext cx="2850153" cy="32886"/>
            <a:chOff x="0" y="0"/>
            <a:chExt cx="6604000" cy="76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604000" cy="76200"/>
            </a:xfrm>
            <a:custGeom>
              <a:avLst/>
              <a:gdLst/>
              <a:ahLst/>
              <a:cxnLst/>
              <a:rect r="r" b="b" t="t" l="l"/>
              <a:pathLst>
                <a:path h="76200" w="6604000">
                  <a:moveTo>
                    <a:pt x="0" y="0"/>
                  </a:moveTo>
                  <a:lnTo>
                    <a:pt x="6604000" y="0"/>
                  </a:lnTo>
                  <a:lnTo>
                    <a:pt x="6604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6604000" cy="114300"/>
            </a:xfrm>
            <a:prstGeom prst="rect">
              <a:avLst/>
            </a:prstGeom>
          </p:spPr>
          <p:txBody>
            <a:bodyPr anchor="ctr" rtlCol="false" tIns="12123" lIns="12123" bIns="12123" rIns="1212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636422" y="1842787"/>
            <a:ext cx="2850153" cy="3343803"/>
            <a:chOff x="0" y="0"/>
            <a:chExt cx="6604000" cy="77478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04000" cy="7747820"/>
            </a:xfrm>
            <a:custGeom>
              <a:avLst/>
              <a:gdLst/>
              <a:ahLst/>
              <a:cxnLst/>
              <a:rect r="r" b="b" t="t" l="l"/>
              <a:pathLst>
                <a:path h="7747820" w="6604000">
                  <a:moveTo>
                    <a:pt x="635000" y="0"/>
                  </a:moveTo>
                  <a:lnTo>
                    <a:pt x="5969000" y="0"/>
                  </a:lnTo>
                  <a:cubicBezTo>
                    <a:pt x="6319701" y="0"/>
                    <a:pt x="6604000" y="346882"/>
                    <a:pt x="6604000" y="774782"/>
                  </a:cubicBezTo>
                  <a:lnTo>
                    <a:pt x="6604000" y="6973039"/>
                  </a:lnTo>
                  <a:cubicBezTo>
                    <a:pt x="6604000" y="7400938"/>
                    <a:pt x="6319701" y="7747820"/>
                    <a:pt x="5969000" y="7747820"/>
                  </a:cubicBezTo>
                  <a:lnTo>
                    <a:pt x="635000" y="7747820"/>
                  </a:lnTo>
                  <a:cubicBezTo>
                    <a:pt x="284299" y="7747820"/>
                    <a:pt x="0" y="7400938"/>
                    <a:pt x="0" y="6973039"/>
                  </a:cubicBezTo>
                  <a:lnTo>
                    <a:pt x="0" y="774782"/>
                  </a:lnTo>
                  <a:cubicBezTo>
                    <a:pt x="0" y="346882"/>
                    <a:pt x="284299" y="0"/>
                    <a:pt x="6350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6604000" cy="7785920"/>
            </a:xfrm>
            <a:prstGeom prst="rect">
              <a:avLst/>
            </a:prstGeom>
          </p:spPr>
          <p:txBody>
            <a:bodyPr anchor="ctr" rtlCol="false" tIns="12123" lIns="12123" bIns="12123" rIns="1212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636422" y="1842787"/>
            <a:ext cx="2850153" cy="32886"/>
            <a:chOff x="0" y="0"/>
            <a:chExt cx="6604000" cy="762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604000" cy="76200"/>
            </a:xfrm>
            <a:custGeom>
              <a:avLst/>
              <a:gdLst/>
              <a:ahLst/>
              <a:cxnLst/>
              <a:rect r="r" b="b" t="t" l="l"/>
              <a:pathLst>
                <a:path h="76200" w="6604000">
                  <a:moveTo>
                    <a:pt x="0" y="0"/>
                  </a:moveTo>
                  <a:lnTo>
                    <a:pt x="6604000" y="0"/>
                  </a:lnTo>
                  <a:lnTo>
                    <a:pt x="6604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6604000" cy="114300"/>
            </a:xfrm>
            <a:prstGeom prst="rect">
              <a:avLst/>
            </a:prstGeom>
          </p:spPr>
          <p:txBody>
            <a:bodyPr anchor="ctr" rtlCol="false" tIns="12123" lIns="12123" bIns="12123" rIns="1212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705650" y="1846407"/>
            <a:ext cx="2850153" cy="3343803"/>
            <a:chOff x="0" y="0"/>
            <a:chExt cx="6604000" cy="774782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04000" cy="7747820"/>
            </a:xfrm>
            <a:custGeom>
              <a:avLst/>
              <a:gdLst/>
              <a:ahLst/>
              <a:cxnLst/>
              <a:rect r="r" b="b" t="t" l="l"/>
              <a:pathLst>
                <a:path h="7747820" w="6604000">
                  <a:moveTo>
                    <a:pt x="635000" y="0"/>
                  </a:moveTo>
                  <a:lnTo>
                    <a:pt x="5969000" y="0"/>
                  </a:lnTo>
                  <a:cubicBezTo>
                    <a:pt x="6319701" y="0"/>
                    <a:pt x="6604000" y="346882"/>
                    <a:pt x="6604000" y="774782"/>
                  </a:cubicBezTo>
                  <a:lnTo>
                    <a:pt x="6604000" y="6973039"/>
                  </a:lnTo>
                  <a:cubicBezTo>
                    <a:pt x="6604000" y="7400938"/>
                    <a:pt x="6319701" y="7747820"/>
                    <a:pt x="5969000" y="7747820"/>
                  </a:cubicBezTo>
                  <a:lnTo>
                    <a:pt x="635000" y="7747820"/>
                  </a:lnTo>
                  <a:cubicBezTo>
                    <a:pt x="284299" y="7747820"/>
                    <a:pt x="0" y="7400938"/>
                    <a:pt x="0" y="6973039"/>
                  </a:cubicBezTo>
                  <a:lnTo>
                    <a:pt x="0" y="774782"/>
                  </a:lnTo>
                  <a:cubicBezTo>
                    <a:pt x="0" y="346882"/>
                    <a:pt x="284299" y="0"/>
                    <a:pt x="6350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6604000" cy="7785920"/>
            </a:xfrm>
            <a:prstGeom prst="rect">
              <a:avLst/>
            </a:prstGeom>
          </p:spPr>
          <p:txBody>
            <a:bodyPr anchor="ctr" rtlCol="false" tIns="12123" lIns="12123" bIns="12123" rIns="1212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705650" y="1842787"/>
            <a:ext cx="2850153" cy="32886"/>
            <a:chOff x="0" y="0"/>
            <a:chExt cx="6604000" cy="762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604000" cy="76200"/>
            </a:xfrm>
            <a:custGeom>
              <a:avLst/>
              <a:gdLst/>
              <a:ahLst/>
              <a:cxnLst/>
              <a:rect r="r" b="b" t="t" l="l"/>
              <a:pathLst>
                <a:path h="76200" w="6604000">
                  <a:moveTo>
                    <a:pt x="0" y="0"/>
                  </a:moveTo>
                  <a:lnTo>
                    <a:pt x="6604000" y="0"/>
                  </a:lnTo>
                  <a:lnTo>
                    <a:pt x="6604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6604000" cy="114300"/>
            </a:xfrm>
            <a:prstGeom prst="rect">
              <a:avLst/>
            </a:prstGeom>
          </p:spPr>
          <p:txBody>
            <a:bodyPr anchor="ctr" rtlCol="false" tIns="12123" lIns="12123" bIns="12123" rIns="1212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1371097" y="3851989"/>
            <a:ext cx="1043086" cy="856634"/>
          </a:xfrm>
          <a:custGeom>
            <a:avLst/>
            <a:gdLst/>
            <a:ahLst/>
            <a:cxnLst/>
            <a:rect r="r" b="b" t="t" l="l"/>
            <a:pathLst>
              <a:path h="856634" w="1043086">
                <a:moveTo>
                  <a:pt x="0" y="0"/>
                </a:moveTo>
                <a:lnTo>
                  <a:pt x="1043086" y="0"/>
                </a:lnTo>
                <a:lnTo>
                  <a:pt x="1043086" y="856634"/>
                </a:lnTo>
                <a:lnTo>
                  <a:pt x="0" y="8566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661426" y="3815146"/>
            <a:ext cx="601219" cy="930319"/>
          </a:xfrm>
          <a:custGeom>
            <a:avLst/>
            <a:gdLst/>
            <a:ahLst/>
            <a:cxnLst/>
            <a:rect r="r" b="b" t="t" l="l"/>
            <a:pathLst>
              <a:path h="930319" w="601219">
                <a:moveTo>
                  <a:pt x="0" y="0"/>
                </a:moveTo>
                <a:lnTo>
                  <a:pt x="601219" y="0"/>
                </a:lnTo>
                <a:lnTo>
                  <a:pt x="601219" y="930320"/>
                </a:lnTo>
                <a:lnTo>
                  <a:pt x="0" y="930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749342" y="3862045"/>
            <a:ext cx="783085" cy="846578"/>
          </a:xfrm>
          <a:custGeom>
            <a:avLst/>
            <a:gdLst/>
            <a:ahLst/>
            <a:cxnLst/>
            <a:rect r="r" b="b" t="t" l="l"/>
            <a:pathLst>
              <a:path h="846578" w="783085">
                <a:moveTo>
                  <a:pt x="0" y="0"/>
                </a:moveTo>
                <a:lnTo>
                  <a:pt x="783085" y="0"/>
                </a:lnTo>
                <a:lnTo>
                  <a:pt x="783085" y="846578"/>
                </a:lnTo>
                <a:lnTo>
                  <a:pt x="0" y="846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676647" y="2082725"/>
            <a:ext cx="2630910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Residential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76647" y="2409142"/>
            <a:ext cx="2630910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001B3D"/>
                </a:solidFill>
                <a:latin typeface="Arial MT Pro"/>
                <a:ea typeface="Arial MT Pro"/>
                <a:cs typeface="Arial MT Pro"/>
                <a:sym typeface="Arial MT Pro"/>
              </a:rPr>
              <a:t>Apartments, condos, single-family homes, townhouses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76647" y="2887260"/>
            <a:ext cx="2630910" cy="47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Focus on tenant comfort, lease compliance, and community standards. High turnover requires efficient screening and onboarding systems.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746043" y="2082725"/>
            <a:ext cx="2630910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Commercial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746043" y="2409142"/>
            <a:ext cx="2630910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001B3D"/>
                </a:solidFill>
                <a:latin typeface="Arial MT Pro"/>
                <a:ea typeface="Arial MT Pro"/>
                <a:cs typeface="Arial MT Pro"/>
                <a:sym typeface="Arial MT Pro"/>
              </a:rPr>
              <a:t>Office buildings, retail spaces, mixed-use developments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746043" y="2887260"/>
            <a:ext cx="2630910" cy="47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Focus on business operations and long-term leases. Tenants expect responsive maintenance and flexible build-out options.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815271" y="2082725"/>
            <a:ext cx="2630910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Industrial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815271" y="2409142"/>
            <a:ext cx="2630910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001B3D"/>
                </a:solidFill>
                <a:latin typeface="Arial MT Pro"/>
                <a:ea typeface="Arial MT Pro"/>
                <a:cs typeface="Arial MT Pro"/>
                <a:sym typeface="Arial MT Pro"/>
              </a:rPr>
              <a:t>Warehouses, manufacturing plants, distribution centers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815271" y="2887260"/>
            <a:ext cx="2630910" cy="47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Focus on infrastructure, safety compliance, and environmental regulations. Requires specialized vendor relationships.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0789" y="412744"/>
            <a:ext cx="5692434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Duties and Responsibilities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sp>
        <p:nvSpPr>
          <p:cNvPr name="AutoShape 14" id="14"/>
          <p:cNvSpPr/>
          <p:nvPr/>
        </p:nvSpPr>
        <p:spPr>
          <a:xfrm>
            <a:off x="690789" y="816604"/>
            <a:ext cx="1852941" cy="0"/>
          </a:xfrm>
          <a:prstGeom prst="line">
            <a:avLst/>
          </a:prstGeom>
          <a:ln cap="flat" w="19050">
            <a:solidFill>
              <a:srgbClr val="CC444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690789" y="982340"/>
            <a:ext cx="6621062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Property m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anagers ba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lanc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e owner goa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ls with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tenant needs through daily operational excellence: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797670" y="1692632"/>
            <a:ext cx="6137711" cy="722774"/>
            <a:chOff x="0" y="0"/>
            <a:chExt cx="12941623" cy="1524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416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2941623">
                  <a:moveTo>
                    <a:pt x="92440" y="0"/>
                  </a:moveTo>
                  <a:lnTo>
                    <a:pt x="12849183" y="0"/>
                  </a:lnTo>
                  <a:cubicBezTo>
                    <a:pt x="12900237" y="0"/>
                    <a:pt x="12941623" y="68232"/>
                    <a:pt x="12941623" y="152400"/>
                  </a:cubicBezTo>
                  <a:lnTo>
                    <a:pt x="12941623" y="1371600"/>
                  </a:lnTo>
                  <a:cubicBezTo>
                    <a:pt x="12941623" y="1455768"/>
                    <a:pt x="12900237" y="1524000"/>
                    <a:pt x="12849183" y="1524000"/>
                  </a:cubicBezTo>
                  <a:lnTo>
                    <a:pt x="92440" y="1524000"/>
                  </a:lnTo>
                  <a:cubicBezTo>
                    <a:pt x="41387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1387" y="0"/>
                    <a:pt x="92440" y="0"/>
                  </a:cubicBezTo>
                  <a:close/>
                </a:path>
              </a:pathLst>
            </a:custGeom>
            <a:solidFill>
              <a:srgbClr val="1A2744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2941623" cy="1571625"/>
            </a:xfrm>
            <a:prstGeom prst="rect">
              <a:avLst/>
            </a:prstGeom>
          </p:spPr>
          <p:txBody>
            <a:bodyPr anchor="ctr" rtlCol="false" tIns="18151" lIns="18151" bIns="18151" rIns="18151"/>
            <a:lstStyle/>
            <a:p>
              <a:pPr algn="l">
                <a:lnSpc>
                  <a:spcPts val="154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797670" y="2596099"/>
            <a:ext cx="6137711" cy="722774"/>
            <a:chOff x="0" y="0"/>
            <a:chExt cx="12941623" cy="1524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9416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2941623">
                  <a:moveTo>
                    <a:pt x="92440" y="0"/>
                  </a:moveTo>
                  <a:lnTo>
                    <a:pt x="12849183" y="0"/>
                  </a:lnTo>
                  <a:cubicBezTo>
                    <a:pt x="12900237" y="0"/>
                    <a:pt x="12941623" y="68232"/>
                    <a:pt x="12941623" y="152400"/>
                  </a:cubicBezTo>
                  <a:lnTo>
                    <a:pt x="12941623" y="1371600"/>
                  </a:lnTo>
                  <a:cubicBezTo>
                    <a:pt x="12941623" y="1455768"/>
                    <a:pt x="12900237" y="1524000"/>
                    <a:pt x="12849183" y="1524000"/>
                  </a:cubicBezTo>
                  <a:lnTo>
                    <a:pt x="92440" y="1524000"/>
                  </a:lnTo>
                  <a:cubicBezTo>
                    <a:pt x="41387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1387" y="0"/>
                    <a:pt x="92440" y="0"/>
                  </a:cubicBezTo>
                  <a:close/>
                </a:path>
              </a:pathLst>
            </a:custGeom>
            <a:solidFill>
              <a:srgbClr val="1A2744"/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12941623" cy="1571625"/>
            </a:xfrm>
            <a:prstGeom prst="rect">
              <a:avLst/>
            </a:prstGeom>
          </p:spPr>
          <p:txBody>
            <a:bodyPr anchor="ctr" rtlCol="false" tIns="18151" lIns="18151" bIns="18151" rIns="18151"/>
            <a:lstStyle/>
            <a:p>
              <a:pPr algn="l">
                <a:lnSpc>
                  <a:spcPts val="154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797670" y="3499567"/>
            <a:ext cx="6137711" cy="722774"/>
            <a:chOff x="0" y="0"/>
            <a:chExt cx="12941623" cy="1524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9416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2941623">
                  <a:moveTo>
                    <a:pt x="92440" y="0"/>
                  </a:moveTo>
                  <a:lnTo>
                    <a:pt x="12849183" y="0"/>
                  </a:lnTo>
                  <a:cubicBezTo>
                    <a:pt x="12900237" y="0"/>
                    <a:pt x="12941623" y="68232"/>
                    <a:pt x="12941623" y="152400"/>
                  </a:cubicBezTo>
                  <a:lnTo>
                    <a:pt x="12941623" y="1371600"/>
                  </a:lnTo>
                  <a:cubicBezTo>
                    <a:pt x="12941623" y="1455768"/>
                    <a:pt x="12900237" y="1524000"/>
                    <a:pt x="12849183" y="1524000"/>
                  </a:cubicBezTo>
                  <a:lnTo>
                    <a:pt x="92440" y="1524000"/>
                  </a:lnTo>
                  <a:cubicBezTo>
                    <a:pt x="41387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1387" y="0"/>
                    <a:pt x="92440" y="0"/>
                  </a:cubicBezTo>
                  <a:close/>
                </a:path>
              </a:pathLst>
            </a:custGeom>
            <a:solidFill>
              <a:srgbClr val="1A2744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2941623" cy="1571625"/>
            </a:xfrm>
            <a:prstGeom prst="rect">
              <a:avLst/>
            </a:prstGeom>
          </p:spPr>
          <p:txBody>
            <a:bodyPr anchor="ctr" rtlCol="false" tIns="18151" lIns="18151" bIns="18151" rIns="18151"/>
            <a:lstStyle/>
            <a:p>
              <a:pPr algn="l">
                <a:lnSpc>
                  <a:spcPts val="154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797670" y="4403035"/>
            <a:ext cx="6137711" cy="722774"/>
            <a:chOff x="0" y="0"/>
            <a:chExt cx="12941623" cy="1524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9416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2941623">
                  <a:moveTo>
                    <a:pt x="92440" y="0"/>
                  </a:moveTo>
                  <a:lnTo>
                    <a:pt x="12849183" y="0"/>
                  </a:lnTo>
                  <a:cubicBezTo>
                    <a:pt x="12900237" y="0"/>
                    <a:pt x="12941623" y="68232"/>
                    <a:pt x="12941623" y="152400"/>
                  </a:cubicBezTo>
                  <a:lnTo>
                    <a:pt x="12941623" y="1371600"/>
                  </a:lnTo>
                  <a:cubicBezTo>
                    <a:pt x="12941623" y="1455768"/>
                    <a:pt x="12900237" y="1524000"/>
                    <a:pt x="12849183" y="1524000"/>
                  </a:cubicBezTo>
                  <a:lnTo>
                    <a:pt x="92440" y="1524000"/>
                  </a:lnTo>
                  <a:cubicBezTo>
                    <a:pt x="41387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1387" y="0"/>
                    <a:pt x="92440" y="0"/>
                  </a:cubicBezTo>
                  <a:close/>
                </a:path>
              </a:pathLst>
            </a:custGeom>
            <a:solidFill>
              <a:srgbClr val="1A2744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2941623" cy="1571625"/>
            </a:xfrm>
            <a:prstGeom prst="rect">
              <a:avLst/>
            </a:prstGeom>
          </p:spPr>
          <p:txBody>
            <a:bodyPr anchor="ctr" rtlCol="false" tIns="18151" lIns="18151" bIns="18151" rIns="18151"/>
            <a:lstStyle/>
            <a:p>
              <a:pPr algn="l">
                <a:lnSpc>
                  <a:spcPts val="154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2797670" y="5306503"/>
            <a:ext cx="6137711" cy="722774"/>
            <a:chOff x="0" y="0"/>
            <a:chExt cx="12941623" cy="1524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941623" cy="1524000"/>
            </a:xfrm>
            <a:custGeom>
              <a:avLst/>
              <a:gdLst/>
              <a:ahLst/>
              <a:cxnLst/>
              <a:rect r="r" b="b" t="t" l="l"/>
              <a:pathLst>
                <a:path h="1524000" w="12941623">
                  <a:moveTo>
                    <a:pt x="92440" y="0"/>
                  </a:moveTo>
                  <a:lnTo>
                    <a:pt x="12849183" y="0"/>
                  </a:lnTo>
                  <a:cubicBezTo>
                    <a:pt x="12900237" y="0"/>
                    <a:pt x="12941623" y="68232"/>
                    <a:pt x="12941623" y="152400"/>
                  </a:cubicBezTo>
                  <a:lnTo>
                    <a:pt x="12941623" y="1371600"/>
                  </a:lnTo>
                  <a:cubicBezTo>
                    <a:pt x="12941623" y="1455768"/>
                    <a:pt x="12900237" y="1524000"/>
                    <a:pt x="12849183" y="1524000"/>
                  </a:cubicBezTo>
                  <a:lnTo>
                    <a:pt x="92440" y="1524000"/>
                  </a:lnTo>
                  <a:cubicBezTo>
                    <a:pt x="41387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1387" y="0"/>
                    <a:pt x="92440" y="0"/>
                  </a:cubicBezTo>
                  <a:close/>
                </a:path>
              </a:pathLst>
            </a:custGeom>
            <a:solidFill>
              <a:srgbClr val="1A2744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12941623" cy="1571625"/>
            </a:xfrm>
            <a:prstGeom prst="rect">
              <a:avLst/>
            </a:prstGeom>
          </p:spPr>
          <p:txBody>
            <a:bodyPr anchor="ctr" rtlCol="false" tIns="18151" lIns="18151" bIns="18151" rIns="18151"/>
            <a:lstStyle/>
            <a:p>
              <a:pPr algn="l">
                <a:lnSpc>
                  <a:spcPts val="154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121348" y="3181088"/>
            <a:ext cx="1226711" cy="1480194"/>
          </a:xfrm>
          <a:custGeom>
            <a:avLst/>
            <a:gdLst/>
            <a:ahLst/>
            <a:cxnLst/>
            <a:rect r="r" b="b" t="t" l="l"/>
            <a:pathLst>
              <a:path h="1480194" w="1226711">
                <a:moveTo>
                  <a:pt x="0" y="0"/>
                </a:moveTo>
                <a:lnTo>
                  <a:pt x="1226710" y="0"/>
                </a:lnTo>
                <a:lnTo>
                  <a:pt x="1226710" y="1480194"/>
                </a:lnTo>
                <a:lnTo>
                  <a:pt x="0" y="1480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3029193" y="1771300"/>
            <a:ext cx="3472836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Administrative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029193" y="2011380"/>
            <a:ext cx="5700853" cy="167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Lease preparation, rent collection, record keeping, financial reporting, budget management.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029193" y="2674768"/>
            <a:ext cx="3472836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Technical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029193" y="2914848"/>
            <a:ext cx="5700853" cy="167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Maintenance coordination, vendor oversight, property inspections, emergency response planning.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029193" y="3578235"/>
            <a:ext cx="3472836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Interpersonal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029193" y="3818315"/>
            <a:ext cx="5700853" cy="167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Tenant communication, conflict resolution, owner updates, community building.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029193" y="4481703"/>
            <a:ext cx="3472836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Legal &amp; Compliance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029193" y="4721783"/>
            <a:ext cx="5700853" cy="167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Fair Housing &amp; RTA  adherence, local code compliance, eviction procedures, insurance management.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029193" y="5385171"/>
            <a:ext cx="3472836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Marketing &amp; Leasing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029193" y="5625251"/>
            <a:ext cx="5700853" cy="167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Vacancy advertising, property showings, tenant screening, lease negotiations.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AutoShape 12" id="12"/>
          <p:cNvSpPr/>
          <p:nvPr/>
        </p:nvSpPr>
        <p:spPr>
          <a:xfrm>
            <a:off x="690789" y="816604"/>
            <a:ext cx="1852941" cy="0"/>
          </a:xfrm>
          <a:prstGeom prst="line">
            <a:avLst/>
          </a:prstGeom>
          <a:ln cap="flat" w="19050">
            <a:solidFill>
              <a:srgbClr val="CC444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731520" y="1833722"/>
            <a:ext cx="3526492" cy="1309840"/>
            <a:chOff x="0" y="0"/>
            <a:chExt cx="8890000" cy="3302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890000" cy="3302000"/>
            </a:xfrm>
            <a:custGeom>
              <a:avLst/>
              <a:gdLst/>
              <a:ahLst/>
              <a:cxnLst/>
              <a:rect r="r" b="b" t="t" l="l"/>
              <a:pathLst>
                <a:path h="3302000" w="8890000">
                  <a:moveTo>
                    <a:pt x="281878" y="0"/>
                  </a:moveTo>
                  <a:lnTo>
                    <a:pt x="8608122" y="0"/>
                  </a:lnTo>
                  <a:cubicBezTo>
                    <a:pt x="8763798" y="0"/>
                    <a:pt x="8890000" y="147836"/>
                    <a:pt x="8890000" y="330200"/>
                  </a:cubicBezTo>
                  <a:lnTo>
                    <a:pt x="8890000" y="2971800"/>
                  </a:lnTo>
                  <a:cubicBezTo>
                    <a:pt x="8890000" y="3154164"/>
                    <a:pt x="8763798" y="3302000"/>
                    <a:pt x="8608122" y="3302000"/>
                  </a:cubicBezTo>
                  <a:lnTo>
                    <a:pt x="281878" y="3302000"/>
                  </a:lnTo>
                  <a:cubicBezTo>
                    <a:pt x="126201" y="3302000"/>
                    <a:pt x="0" y="3154164"/>
                    <a:pt x="0" y="2971800"/>
                  </a:cubicBezTo>
                  <a:lnTo>
                    <a:pt x="0" y="330200"/>
                  </a:lnTo>
                  <a:cubicBezTo>
                    <a:pt x="0" y="147836"/>
                    <a:pt x="126201" y="0"/>
                    <a:pt x="28187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B3D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8890000" cy="3349625"/>
            </a:xfrm>
            <a:prstGeom prst="rect">
              <a:avLst/>
            </a:prstGeom>
          </p:spPr>
          <p:txBody>
            <a:bodyPr anchor="ctr" rtlCol="false" tIns="19862" lIns="19862" bIns="19862" rIns="1986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31520" y="1833722"/>
            <a:ext cx="3526492" cy="30227"/>
            <a:chOff x="0" y="0"/>
            <a:chExt cx="8890000" cy="76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890000" cy="76200"/>
            </a:xfrm>
            <a:custGeom>
              <a:avLst/>
              <a:gdLst/>
              <a:ahLst/>
              <a:cxnLst/>
              <a:rect r="r" b="b" t="t" l="l"/>
              <a:pathLst>
                <a:path h="76200" w="8890000">
                  <a:moveTo>
                    <a:pt x="0" y="0"/>
                  </a:moveTo>
                  <a:lnTo>
                    <a:pt x="8890000" y="0"/>
                  </a:lnTo>
                  <a:lnTo>
                    <a:pt x="889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8890000" cy="123825"/>
            </a:xfrm>
            <a:prstGeom prst="rect">
              <a:avLst/>
            </a:prstGeom>
          </p:spPr>
          <p:txBody>
            <a:bodyPr anchor="ctr" rtlCol="false" tIns="19862" lIns="19862" bIns="19862" rIns="1986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588557" y="1848835"/>
            <a:ext cx="3433523" cy="1309840"/>
            <a:chOff x="0" y="0"/>
            <a:chExt cx="8655633" cy="3302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655633" cy="3302000"/>
            </a:xfrm>
            <a:custGeom>
              <a:avLst/>
              <a:gdLst/>
              <a:ahLst/>
              <a:cxnLst/>
              <a:rect r="r" b="b" t="t" l="l"/>
              <a:pathLst>
                <a:path h="3302000" w="8655633">
                  <a:moveTo>
                    <a:pt x="274447" y="0"/>
                  </a:moveTo>
                  <a:lnTo>
                    <a:pt x="8381185" y="0"/>
                  </a:lnTo>
                  <a:cubicBezTo>
                    <a:pt x="8532758" y="0"/>
                    <a:pt x="8655633" y="147836"/>
                    <a:pt x="8655633" y="330200"/>
                  </a:cubicBezTo>
                  <a:lnTo>
                    <a:pt x="8655633" y="2971800"/>
                  </a:lnTo>
                  <a:cubicBezTo>
                    <a:pt x="8655633" y="3154164"/>
                    <a:pt x="8532758" y="3302000"/>
                    <a:pt x="8381185" y="3302000"/>
                  </a:cubicBezTo>
                  <a:lnTo>
                    <a:pt x="274447" y="3302000"/>
                  </a:lnTo>
                  <a:cubicBezTo>
                    <a:pt x="122874" y="3302000"/>
                    <a:pt x="0" y="3154164"/>
                    <a:pt x="0" y="2971800"/>
                  </a:cubicBezTo>
                  <a:lnTo>
                    <a:pt x="0" y="330200"/>
                  </a:lnTo>
                  <a:cubicBezTo>
                    <a:pt x="0" y="147836"/>
                    <a:pt x="122874" y="0"/>
                    <a:pt x="27444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B3D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8655633" cy="3349625"/>
            </a:xfrm>
            <a:prstGeom prst="rect">
              <a:avLst/>
            </a:prstGeom>
          </p:spPr>
          <p:txBody>
            <a:bodyPr anchor="ctr" rtlCol="false" tIns="19862" lIns="19862" bIns="19862" rIns="1986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588557" y="1848835"/>
            <a:ext cx="3433523" cy="30227"/>
            <a:chOff x="0" y="0"/>
            <a:chExt cx="8655633" cy="762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655633" cy="76200"/>
            </a:xfrm>
            <a:custGeom>
              <a:avLst/>
              <a:gdLst/>
              <a:ahLst/>
              <a:cxnLst/>
              <a:rect r="r" b="b" t="t" l="l"/>
              <a:pathLst>
                <a:path h="76200" w="8655633">
                  <a:moveTo>
                    <a:pt x="0" y="0"/>
                  </a:moveTo>
                  <a:lnTo>
                    <a:pt x="8655633" y="0"/>
                  </a:lnTo>
                  <a:lnTo>
                    <a:pt x="865563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8655633" cy="123825"/>
            </a:xfrm>
            <a:prstGeom prst="rect">
              <a:avLst/>
            </a:prstGeom>
          </p:spPr>
          <p:txBody>
            <a:bodyPr anchor="ctr" rtlCol="false" tIns="19862" lIns="19862" bIns="19862" rIns="1986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31520" y="3345075"/>
            <a:ext cx="3526492" cy="1309840"/>
            <a:chOff x="0" y="0"/>
            <a:chExt cx="8890000" cy="3302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890000" cy="3302000"/>
            </a:xfrm>
            <a:custGeom>
              <a:avLst/>
              <a:gdLst/>
              <a:ahLst/>
              <a:cxnLst/>
              <a:rect r="r" b="b" t="t" l="l"/>
              <a:pathLst>
                <a:path h="3302000" w="8890000">
                  <a:moveTo>
                    <a:pt x="281878" y="0"/>
                  </a:moveTo>
                  <a:lnTo>
                    <a:pt x="8608122" y="0"/>
                  </a:lnTo>
                  <a:cubicBezTo>
                    <a:pt x="8763798" y="0"/>
                    <a:pt x="8890000" y="147836"/>
                    <a:pt x="8890000" y="330200"/>
                  </a:cubicBezTo>
                  <a:lnTo>
                    <a:pt x="8890000" y="2971800"/>
                  </a:lnTo>
                  <a:cubicBezTo>
                    <a:pt x="8890000" y="3154164"/>
                    <a:pt x="8763798" y="3302000"/>
                    <a:pt x="8608122" y="3302000"/>
                  </a:cubicBezTo>
                  <a:lnTo>
                    <a:pt x="281878" y="3302000"/>
                  </a:lnTo>
                  <a:cubicBezTo>
                    <a:pt x="126201" y="3302000"/>
                    <a:pt x="0" y="3154164"/>
                    <a:pt x="0" y="2971800"/>
                  </a:cubicBezTo>
                  <a:lnTo>
                    <a:pt x="0" y="330200"/>
                  </a:lnTo>
                  <a:cubicBezTo>
                    <a:pt x="0" y="147836"/>
                    <a:pt x="126201" y="0"/>
                    <a:pt x="28187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B3D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8890000" cy="3349625"/>
            </a:xfrm>
            <a:prstGeom prst="rect">
              <a:avLst/>
            </a:prstGeom>
          </p:spPr>
          <p:txBody>
            <a:bodyPr anchor="ctr" rtlCol="false" tIns="19862" lIns="19862" bIns="19862" rIns="1986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31520" y="3345075"/>
            <a:ext cx="3526492" cy="30227"/>
            <a:chOff x="0" y="0"/>
            <a:chExt cx="8890000" cy="762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890000" cy="76200"/>
            </a:xfrm>
            <a:custGeom>
              <a:avLst/>
              <a:gdLst/>
              <a:ahLst/>
              <a:cxnLst/>
              <a:rect r="r" b="b" t="t" l="l"/>
              <a:pathLst>
                <a:path h="76200" w="8890000">
                  <a:moveTo>
                    <a:pt x="0" y="0"/>
                  </a:moveTo>
                  <a:lnTo>
                    <a:pt x="8890000" y="0"/>
                  </a:lnTo>
                  <a:lnTo>
                    <a:pt x="8890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8890000" cy="123825"/>
            </a:xfrm>
            <a:prstGeom prst="rect">
              <a:avLst/>
            </a:prstGeom>
          </p:spPr>
          <p:txBody>
            <a:bodyPr anchor="ctr" rtlCol="false" tIns="19862" lIns="19862" bIns="19862" rIns="1986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588557" y="3360189"/>
            <a:ext cx="3433523" cy="1309840"/>
            <a:chOff x="0" y="0"/>
            <a:chExt cx="8655633" cy="33020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655633" cy="3302000"/>
            </a:xfrm>
            <a:custGeom>
              <a:avLst/>
              <a:gdLst/>
              <a:ahLst/>
              <a:cxnLst/>
              <a:rect r="r" b="b" t="t" l="l"/>
              <a:pathLst>
                <a:path h="3302000" w="8655633">
                  <a:moveTo>
                    <a:pt x="274447" y="0"/>
                  </a:moveTo>
                  <a:lnTo>
                    <a:pt x="8381185" y="0"/>
                  </a:lnTo>
                  <a:cubicBezTo>
                    <a:pt x="8532758" y="0"/>
                    <a:pt x="8655633" y="147836"/>
                    <a:pt x="8655633" y="330200"/>
                  </a:cubicBezTo>
                  <a:lnTo>
                    <a:pt x="8655633" y="2971800"/>
                  </a:lnTo>
                  <a:cubicBezTo>
                    <a:pt x="8655633" y="3154164"/>
                    <a:pt x="8532758" y="3302000"/>
                    <a:pt x="8381185" y="3302000"/>
                  </a:cubicBezTo>
                  <a:lnTo>
                    <a:pt x="274447" y="3302000"/>
                  </a:lnTo>
                  <a:cubicBezTo>
                    <a:pt x="122874" y="3302000"/>
                    <a:pt x="0" y="3154164"/>
                    <a:pt x="0" y="2971800"/>
                  </a:cubicBezTo>
                  <a:lnTo>
                    <a:pt x="0" y="330200"/>
                  </a:lnTo>
                  <a:cubicBezTo>
                    <a:pt x="0" y="147836"/>
                    <a:pt x="122874" y="0"/>
                    <a:pt x="27444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1B3D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8655633" cy="3349625"/>
            </a:xfrm>
            <a:prstGeom prst="rect">
              <a:avLst/>
            </a:prstGeom>
          </p:spPr>
          <p:txBody>
            <a:bodyPr anchor="ctr" rtlCol="false" tIns="19862" lIns="19862" bIns="19862" rIns="1986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588557" y="3360189"/>
            <a:ext cx="3433523" cy="30227"/>
            <a:chOff x="0" y="0"/>
            <a:chExt cx="8655633" cy="762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655633" cy="76200"/>
            </a:xfrm>
            <a:custGeom>
              <a:avLst/>
              <a:gdLst/>
              <a:ahLst/>
              <a:cxnLst/>
              <a:rect r="r" b="b" t="t" l="l"/>
              <a:pathLst>
                <a:path h="76200" w="8655633">
                  <a:moveTo>
                    <a:pt x="0" y="0"/>
                  </a:moveTo>
                  <a:lnTo>
                    <a:pt x="8655633" y="0"/>
                  </a:lnTo>
                  <a:lnTo>
                    <a:pt x="865563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47625"/>
              <a:ext cx="8655633" cy="123825"/>
            </a:xfrm>
            <a:prstGeom prst="rect">
              <a:avLst/>
            </a:prstGeom>
          </p:spPr>
          <p:txBody>
            <a:bodyPr anchor="ctr" rtlCol="false" tIns="19862" lIns="19862" bIns="19862" rIns="1986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4373520" y="2861964"/>
            <a:ext cx="1015741" cy="966224"/>
          </a:xfrm>
          <a:custGeom>
            <a:avLst/>
            <a:gdLst/>
            <a:ahLst/>
            <a:cxnLst/>
            <a:rect r="r" b="b" t="t" l="l"/>
            <a:pathLst>
              <a:path h="966224" w="1015741">
                <a:moveTo>
                  <a:pt x="0" y="0"/>
                </a:moveTo>
                <a:lnTo>
                  <a:pt x="1015741" y="0"/>
                </a:lnTo>
                <a:lnTo>
                  <a:pt x="1015741" y="966223"/>
                </a:lnTo>
                <a:lnTo>
                  <a:pt x="0" y="96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690789" y="412744"/>
            <a:ext cx="6689469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Benefits of Property M</a:t>
            </a:r>
            <a:r>
              <a:rPr lang="en-US" b="true" sz="2100" strike="noStrike" u="none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anagement Services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0789" y="982340"/>
            <a:ext cx="5981660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How professional m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anagement creates me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asu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r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ble va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lu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e for property owne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r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s: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03544" y="2036952"/>
            <a:ext cx="3182444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Operational Efficiency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03544" y="2213220"/>
            <a:ext cx="3182444" cy="47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Streamlined systems for rent collection, maintenance requests, and tenant communication reduce overhead and response times.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756046" y="2052066"/>
            <a:ext cx="3098545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Increased Property Value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756046" y="2304534"/>
            <a:ext cx="3098545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Regular upkeep, strategic improvements, and market-rate adjustments protect and grow long-term asset value.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903544" y="3548306"/>
            <a:ext cx="3182444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Reduced Legal Risk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03544" y="3800774"/>
            <a:ext cx="3182444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Consistent compliance with Fair Housing, local codes, and proper documentation minimizes exposure to lawsuits.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756046" y="3563419"/>
            <a:ext cx="3098545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0F1A2E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Time &amp; Energy Savings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756046" y="3815888"/>
            <a:ext cx="3098545" cy="3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"/>
              </a:lnSpc>
              <a:spcBef>
                <a:spcPct val="0"/>
              </a:spcBef>
            </a:pPr>
            <a:r>
              <a:rPr lang="en-US" sz="9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Owners reclaim hours spent on day-to-day tasks, enabling focus on acquisitions and portfolio strategy.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5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0789" y="412744"/>
            <a:ext cx="6429373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F1A2E"/>
                </a:solidFill>
                <a:latin typeface="Telegraf Bold"/>
                <a:ea typeface="Telegraf Bold"/>
                <a:cs typeface="Telegraf Bold"/>
                <a:sym typeface="Telegraf Bold"/>
              </a:rPr>
              <a:t>Common Challenges in Property Management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45643" y="0"/>
            <a:ext cx="47625" cy="7315200"/>
            <a:chOff x="0" y="0"/>
            <a:chExt cx="91244" cy="140151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1244" cy="14015112"/>
            </a:xfrm>
            <a:custGeom>
              <a:avLst/>
              <a:gdLst/>
              <a:ahLst/>
              <a:cxnLst/>
              <a:rect r="r" b="b" t="t" l="l"/>
              <a:pathLst>
                <a:path h="14015112" w="91244">
                  <a:moveTo>
                    <a:pt x="0" y="0"/>
                  </a:moveTo>
                  <a:lnTo>
                    <a:pt x="91244" y="0"/>
                  </a:lnTo>
                  <a:lnTo>
                    <a:pt x="91244" y="14015112"/>
                  </a:lnTo>
                  <a:lnTo>
                    <a:pt x="0" y="14015112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91244" cy="14053212"/>
            </a:xfrm>
            <a:prstGeom prst="rect">
              <a:avLst/>
            </a:prstGeom>
          </p:spPr>
          <p:txBody>
            <a:bodyPr anchor="ctr" rtlCol="false" tIns="35353" lIns="35353" bIns="35353" rIns="35353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400" y="7004365"/>
            <a:ext cx="9762781" cy="463235"/>
            <a:chOff x="0" y="0"/>
            <a:chExt cx="13382758" cy="635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2C40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0789" y="7096231"/>
            <a:ext cx="3589258" cy="20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34"/>
              </a:lnSpc>
              <a:spcBef>
                <a:spcPct val="0"/>
              </a:spcBef>
            </a:pPr>
            <a:r>
              <a:rPr lang="en-US" sz="1167" strike="noStrike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tenantandlandlord.com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6914830"/>
            <a:ext cx="9762781" cy="463235"/>
            <a:chOff x="0" y="0"/>
            <a:chExt cx="13382758" cy="63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82758" cy="635000"/>
            </a:xfrm>
            <a:custGeom>
              <a:avLst/>
              <a:gdLst/>
              <a:ahLst/>
              <a:cxnLst/>
              <a:rect r="r" b="b" t="t" l="l"/>
              <a:pathLst>
                <a:path h="635000" w="13382758">
                  <a:moveTo>
                    <a:pt x="0" y="0"/>
                  </a:moveTo>
                  <a:lnTo>
                    <a:pt x="13382758" y="0"/>
                  </a:lnTo>
                  <a:lnTo>
                    <a:pt x="13382758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1B3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382758" cy="673100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93268" y="6956740"/>
            <a:ext cx="3589258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FFFFFF"/>
                </a:solidFill>
                <a:latin typeface="Arial MT Pro"/>
                <a:ea typeface="Arial MT Pro"/>
                <a:cs typeface="Arial MT Pro"/>
                <a:sym typeface="Arial MT Pro"/>
              </a:rPr>
              <a:t>tenantandlandlord.com</a:t>
            </a:r>
          </a:p>
        </p:txBody>
      </p:sp>
      <p:sp>
        <p:nvSpPr>
          <p:cNvPr name="AutoShape 14" id="14"/>
          <p:cNvSpPr/>
          <p:nvPr/>
        </p:nvSpPr>
        <p:spPr>
          <a:xfrm>
            <a:off x="690789" y="816604"/>
            <a:ext cx="1852941" cy="0"/>
          </a:xfrm>
          <a:prstGeom prst="line">
            <a:avLst/>
          </a:prstGeom>
          <a:ln cap="flat" w="19050">
            <a:solidFill>
              <a:srgbClr val="CC444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690789" y="982340"/>
            <a:ext cx="6621062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Recurri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ng issues that impac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t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profitabilit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y,</a:t>
            </a:r>
            <a:r>
              <a:rPr lang="en-US" sz="1200" strike="noStrike" u="none">
                <a:solidFill>
                  <a:srgbClr val="4A5568"/>
                </a:solidFill>
                <a:latin typeface="Arial MT Pro"/>
                <a:ea typeface="Arial MT Pro"/>
                <a:cs typeface="Arial MT Pro"/>
                <a:sym typeface="Arial MT Pro"/>
              </a:rPr>
              <a:t> tenant satisfaction, and operational stability: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999573" y="1827647"/>
            <a:ext cx="6620113" cy="673142"/>
            <a:chOff x="0" y="0"/>
            <a:chExt cx="14987996" cy="1524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987995" cy="1524000"/>
            </a:xfrm>
            <a:custGeom>
              <a:avLst/>
              <a:gdLst/>
              <a:ahLst/>
              <a:cxnLst/>
              <a:rect r="r" b="b" t="t" l="l"/>
              <a:pathLst>
                <a:path h="1524000" w="14987995">
                  <a:moveTo>
                    <a:pt x="107057" y="0"/>
                  </a:moveTo>
                  <a:lnTo>
                    <a:pt x="14880938" y="0"/>
                  </a:lnTo>
                  <a:cubicBezTo>
                    <a:pt x="14940065" y="0"/>
                    <a:pt x="14987995" y="68232"/>
                    <a:pt x="14987995" y="152400"/>
                  </a:cubicBezTo>
                  <a:lnTo>
                    <a:pt x="14987995" y="1371600"/>
                  </a:lnTo>
                  <a:cubicBezTo>
                    <a:pt x="14987995" y="1455768"/>
                    <a:pt x="14940065" y="1524000"/>
                    <a:pt x="14880938" y="1524000"/>
                  </a:cubicBezTo>
                  <a:lnTo>
                    <a:pt x="107057" y="1524000"/>
                  </a:lnTo>
                  <a:cubicBezTo>
                    <a:pt x="47931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7931" y="0"/>
                    <a:pt x="107057" y="0"/>
                  </a:cubicBezTo>
                  <a:close/>
                </a:path>
              </a:pathLst>
            </a:custGeom>
            <a:solidFill>
              <a:srgbClr val="2A3F5F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4987996" cy="1571625"/>
            </a:xfrm>
            <a:prstGeom prst="rect">
              <a:avLst/>
            </a:prstGeom>
          </p:spPr>
          <p:txBody>
            <a:bodyPr anchor="ctr" rtlCol="false" tIns="17444" lIns="17444" bIns="17444" rIns="17444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999573" y="2669075"/>
            <a:ext cx="6620113" cy="673142"/>
            <a:chOff x="0" y="0"/>
            <a:chExt cx="14987996" cy="1524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4987995" cy="1524000"/>
            </a:xfrm>
            <a:custGeom>
              <a:avLst/>
              <a:gdLst/>
              <a:ahLst/>
              <a:cxnLst/>
              <a:rect r="r" b="b" t="t" l="l"/>
              <a:pathLst>
                <a:path h="1524000" w="14987995">
                  <a:moveTo>
                    <a:pt x="107057" y="0"/>
                  </a:moveTo>
                  <a:lnTo>
                    <a:pt x="14880938" y="0"/>
                  </a:lnTo>
                  <a:cubicBezTo>
                    <a:pt x="14940065" y="0"/>
                    <a:pt x="14987995" y="68232"/>
                    <a:pt x="14987995" y="152400"/>
                  </a:cubicBezTo>
                  <a:lnTo>
                    <a:pt x="14987995" y="1371600"/>
                  </a:lnTo>
                  <a:cubicBezTo>
                    <a:pt x="14987995" y="1455768"/>
                    <a:pt x="14940065" y="1524000"/>
                    <a:pt x="14880938" y="1524000"/>
                  </a:cubicBezTo>
                  <a:lnTo>
                    <a:pt x="107057" y="1524000"/>
                  </a:lnTo>
                  <a:cubicBezTo>
                    <a:pt x="47931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7931" y="0"/>
                    <a:pt x="107057" y="0"/>
                  </a:cubicBezTo>
                  <a:close/>
                </a:path>
              </a:pathLst>
            </a:custGeom>
            <a:solidFill>
              <a:srgbClr val="2A3F5F"/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14987996" cy="1571625"/>
            </a:xfrm>
            <a:prstGeom prst="rect">
              <a:avLst/>
            </a:prstGeom>
          </p:spPr>
          <p:txBody>
            <a:bodyPr anchor="ctr" rtlCol="false" tIns="17444" lIns="17444" bIns="17444" rIns="17444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999573" y="3510502"/>
            <a:ext cx="6620113" cy="673142"/>
            <a:chOff x="0" y="0"/>
            <a:chExt cx="14987996" cy="1524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987995" cy="1524000"/>
            </a:xfrm>
            <a:custGeom>
              <a:avLst/>
              <a:gdLst/>
              <a:ahLst/>
              <a:cxnLst/>
              <a:rect r="r" b="b" t="t" l="l"/>
              <a:pathLst>
                <a:path h="1524000" w="14987995">
                  <a:moveTo>
                    <a:pt x="107057" y="0"/>
                  </a:moveTo>
                  <a:lnTo>
                    <a:pt x="14880938" y="0"/>
                  </a:lnTo>
                  <a:cubicBezTo>
                    <a:pt x="14940065" y="0"/>
                    <a:pt x="14987995" y="68232"/>
                    <a:pt x="14987995" y="152400"/>
                  </a:cubicBezTo>
                  <a:lnTo>
                    <a:pt x="14987995" y="1371600"/>
                  </a:lnTo>
                  <a:cubicBezTo>
                    <a:pt x="14987995" y="1455768"/>
                    <a:pt x="14940065" y="1524000"/>
                    <a:pt x="14880938" y="1524000"/>
                  </a:cubicBezTo>
                  <a:lnTo>
                    <a:pt x="107057" y="1524000"/>
                  </a:lnTo>
                  <a:cubicBezTo>
                    <a:pt x="47931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7931" y="0"/>
                    <a:pt x="107057" y="0"/>
                  </a:cubicBezTo>
                  <a:close/>
                </a:path>
              </a:pathLst>
            </a:custGeom>
            <a:solidFill>
              <a:srgbClr val="2A3F5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4987996" cy="1571625"/>
            </a:xfrm>
            <a:prstGeom prst="rect">
              <a:avLst/>
            </a:prstGeom>
          </p:spPr>
          <p:txBody>
            <a:bodyPr anchor="ctr" rtlCol="false" tIns="17444" lIns="17444" bIns="17444" rIns="17444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999573" y="4351930"/>
            <a:ext cx="6620113" cy="673142"/>
            <a:chOff x="0" y="0"/>
            <a:chExt cx="14987996" cy="1524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4987995" cy="1524000"/>
            </a:xfrm>
            <a:custGeom>
              <a:avLst/>
              <a:gdLst/>
              <a:ahLst/>
              <a:cxnLst/>
              <a:rect r="r" b="b" t="t" l="l"/>
              <a:pathLst>
                <a:path h="1524000" w="14987995">
                  <a:moveTo>
                    <a:pt x="107057" y="0"/>
                  </a:moveTo>
                  <a:lnTo>
                    <a:pt x="14880938" y="0"/>
                  </a:lnTo>
                  <a:cubicBezTo>
                    <a:pt x="14940065" y="0"/>
                    <a:pt x="14987995" y="68232"/>
                    <a:pt x="14987995" y="152400"/>
                  </a:cubicBezTo>
                  <a:lnTo>
                    <a:pt x="14987995" y="1371600"/>
                  </a:lnTo>
                  <a:cubicBezTo>
                    <a:pt x="14987995" y="1455768"/>
                    <a:pt x="14940065" y="1524000"/>
                    <a:pt x="14880938" y="1524000"/>
                  </a:cubicBezTo>
                  <a:lnTo>
                    <a:pt x="107057" y="1524000"/>
                  </a:lnTo>
                  <a:cubicBezTo>
                    <a:pt x="47931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7931" y="0"/>
                    <a:pt x="107057" y="0"/>
                  </a:cubicBezTo>
                  <a:close/>
                </a:path>
              </a:pathLst>
            </a:custGeom>
            <a:solidFill>
              <a:srgbClr val="2A3F5F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4987996" cy="1571625"/>
            </a:xfrm>
            <a:prstGeom prst="rect">
              <a:avLst/>
            </a:prstGeom>
          </p:spPr>
          <p:txBody>
            <a:bodyPr anchor="ctr" rtlCol="false" tIns="17444" lIns="17444" bIns="17444" rIns="17444"/>
            <a:lstStyle/>
            <a:p>
              <a:pPr algn="l">
                <a:lnSpc>
                  <a:spcPts val="167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999573" y="5193358"/>
            <a:ext cx="6620113" cy="673142"/>
            <a:chOff x="0" y="0"/>
            <a:chExt cx="14987996" cy="1524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4987995" cy="1524000"/>
            </a:xfrm>
            <a:custGeom>
              <a:avLst/>
              <a:gdLst/>
              <a:ahLst/>
              <a:cxnLst/>
              <a:rect r="r" b="b" t="t" l="l"/>
              <a:pathLst>
                <a:path h="1524000" w="14987995">
                  <a:moveTo>
                    <a:pt x="107057" y="0"/>
                  </a:moveTo>
                  <a:lnTo>
                    <a:pt x="14880938" y="0"/>
                  </a:lnTo>
                  <a:cubicBezTo>
                    <a:pt x="14940065" y="0"/>
                    <a:pt x="14987995" y="68232"/>
                    <a:pt x="14987995" y="152400"/>
                  </a:cubicBezTo>
                  <a:lnTo>
                    <a:pt x="14987995" y="1371600"/>
                  </a:lnTo>
                  <a:cubicBezTo>
                    <a:pt x="14987995" y="1455768"/>
                    <a:pt x="14940065" y="1524000"/>
                    <a:pt x="14880938" y="1524000"/>
                  </a:cubicBezTo>
                  <a:lnTo>
                    <a:pt x="107057" y="1524000"/>
                  </a:lnTo>
                  <a:cubicBezTo>
                    <a:pt x="47931" y="1524000"/>
                    <a:pt x="0" y="1455768"/>
                    <a:pt x="0" y="1371600"/>
                  </a:cubicBezTo>
                  <a:lnTo>
                    <a:pt x="0" y="152400"/>
                  </a:lnTo>
                  <a:cubicBezTo>
                    <a:pt x="0" y="68232"/>
                    <a:pt x="47931" y="0"/>
                    <a:pt x="107057" y="0"/>
                  </a:cubicBezTo>
                  <a:close/>
                </a:path>
              </a:pathLst>
            </a:custGeom>
            <a:solidFill>
              <a:srgbClr val="2A3F5F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14987996" cy="1571625"/>
            </a:xfrm>
            <a:prstGeom prst="rect">
              <a:avLst/>
            </a:prstGeom>
          </p:spPr>
          <p:txBody>
            <a:bodyPr anchor="ctr" rtlCol="false" tIns="17444" lIns="17444" bIns="17444" rIns="17444"/>
            <a:lstStyle/>
            <a:p>
              <a:pPr algn="l">
                <a:lnSpc>
                  <a:spcPts val="167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2223954" y="1891495"/>
            <a:ext cx="3365711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Late Rent Payments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223954" y="2117444"/>
            <a:ext cx="6130731" cy="16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9"/>
              </a:lnSpc>
              <a:spcBef>
                <a:spcPct val="0"/>
              </a:spcBef>
            </a:pPr>
            <a:r>
              <a:rPr lang="en-US" sz="899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Cash flow disruption, increased collection costs, and strained tenant relationships when payments are inconsistent.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223954" y="2732922"/>
            <a:ext cx="3365711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Property Damage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223954" y="2958871"/>
            <a:ext cx="6130731" cy="16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9"/>
              </a:lnSpc>
              <a:spcBef>
                <a:spcPct val="0"/>
              </a:spcBef>
            </a:pPr>
            <a:r>
              <a:rPr lang="en-US" sz="899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Costly repairs from tenant negligence or deferred maintenance that erode profit margins and property value.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223954" y="3574350"/>
            <a:ext cx="3365711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Problematic Tenants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223954" y="3800299"/>
            <a:ext cx="6130731" cy="16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9"/>
              </a:lnSpc>
              <a:spcBef>
                <a:spcPct val="0"/>
              </a:spcBef>
            </a:pPr>
            <a:r>
              <a:rPr lang="en-US" sz="899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Noise complaints, lease violations, and conflicts that consume management time and affect other residents.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223954" y="4415778"/>
            <a:ext cx="3365711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Regulatory Uncertainty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223954" y="4641727"/>
            <a:ext cx="6130731" cy="16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9"/>
              </a:lnSpc>
              <a:spcBef>
                <a:spcPct val="0"/>
              </a:spcBef>
            </a:pPr>
            <a:r>
              <a:rPr lang="en-US" sz="899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Evolving local, state, and federal regulations create compliance risks and potential legal exposure.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223954" y="5257206"/>
            <a:ext cx="3365711" cy="22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b="true" sz="1200" strike="noStrike" u="none">
                <a:solidFill>
                  <a:srgbClr val="FFFFF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Low Occupancy Rates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223954" y="5483154"/>
            <a:ext cx="6130731" cy="16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59"/>
              </a:lnSpc>
              <a:spcBef>
                <a:spcPct val="0"/>
              </a:spcBef>
            </a:pPr>
            <a:r>
              <a:rPr lang="en-US" sz="899" strike="noStrike" u="none">
                <a:solidFill>
                  <a:srgbClr val="C8D4E6"/>
                </a:solidFill>
                <a:latin typeface="Arial MT Pro"/>
                <a:ea typeface="Arial MT Pro"/>
                <a:cs typeface="Arial MT Pro"/>
                <a:sym typeface="Arial MT Pro"/>
              </a:rPr>
              <a:t>Extended vacancies reduce revenue and increase per-unit costs for marketing, utilities, and upkeep.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439958" y="3261475"/>
            <a:ext cx="1412926" cy="1412926"/>
          </a:xfrm>
          <a:custGeom>
            <a:avLst/>
            <a:gdLst/>
            <a:ahLst/>
            <a:cxnLst/>
            <a:rect r="r" b="b" t="t" l="l"/>
            <a:pathLst>
              <a:path h="1412926" w="1412926">
                <a:moveTo>
                  <a:pt x="0" y="0"/>
                </a:moveTo>
                <a:lnTo>
                  <a:pt x="1412926" y="0"/>
                </a:lnTo>
                <a:lnTo>
                  <a:pt x="1412926" y="1412926"/>
                </a:lnTo>
                <a:lnTo>
                  <a:pt x="0" y="141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DAHNeZl__GU</dc:identifier>
  <dcterms:modified xsi:type="dcterms:W3CDTF">2011-08-01T06:04:30Z</dcterms:modified>
  <cp:revision>1</cp:revision>
  <dc:title>TM Property Management PPT</dc:title>
</cp:coreProperties>
</file>